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0" r:id="rId1"/>
  </p:sldMasterIdLst>
  <p:notesMasterIdLst>
    <p:notesMasterId r:id="rId47"/>
  </p:notesMasterIdLst>
  <p:handoutMasterIdLst>
    <p:handoutMasterId r:id="rId48"/>
  </p:handoutMasterIdLst>
  <p:sldIdLst>
    <p:sldId id="260" r:id="rId2"/>
    <p:sldId id="262" r:id="rId3"/>
    <p:sldId id="263" r:id="rId4"/>
    <p:sldId id="267" r:id="rId5"/>
    <p:sldId id="269" r:id="rId6"/>
    <p:sldId id="264" r:id="rId7"/>
    <p:sldId id="271" r:id="rId8"/>
    <p:sldId id="282" r:id="rId9"/>
    <p:sldId id="287" r:id="rId10"/>
    <p:sldId id="284" r:id="rId11"/>
    <p:sldId id="286" r:id="rId12"/>
    <p:sldId id="289" r:id="rId13"/>
    <p:sldId id="288"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2" r:id="rId36"/>
    <p:sldId id="313" r:id="rId37"/>
    <p:sldId id="314" r:id="rId38"/>
    <p:sldId id="316" r:id="rId39"/>
    <p:sldId id="317" r:id="rId40"/>
    <p:sldId id="319" r:id="rId41"/>
    <p:sldId id="318" r:id="rId42"/>
    <p:sldId id="320" r:id="rId43"/>
    <p:sldId id="321" r:id="rId44"/>
    <p:sldId id="322" r:id="rId45"/>
    <p:sldId id="323" r:id="rId46"/>
  </p:sldIdLst>
  <p:sldSz cx="9144000" cy="6858000" type="screen4x3"/>
  <p:notesSz cx="9144000" cy="6858000"/>
  <p:embeddedFontLst>
    <p:embeddedFont>
      <p:font typeface="Algerian" panose="04020705040A02060702" pitchFamily="82" charset="0"/>
      <p:regular r:id="rId49"/>
    </p:embeddedFont>
    <p:embeddedFont>
      <p:font typeface="Calibri" panose="020F0502020204030204" pitchFamily="34" charset="0"/>
      <p:regular r:id="rId50"/>
      <p:bold r:id="rId51"/>
      <p:italic r:id="rId52"/>
      <p:boldItalic r:id="rId53"/>
    </p:embeddedFont>
    <p:embeddedFont>
      <p:font typeface="Calibri Light" panose="020F0302020204030204" pitchFamily="34" charset="0"/>
      <p:regular r:id="rId54"/>
      <p:italic r:id="rId55"/>
    </p:embeddedFont>
    <p:embeddedFont>
      <p:font typeface="微軟正黑體" panose="020B0604030504040204" pitchFamily="34" charset="-120"/>
      <p:regular r:id="rId56"/>
      <p:bold r:id="rId57"/>
    </p:embeddedFont>
    <p:embeddedFont>
      <p:font typeface="等线" panose="03000509000000000000" pitchFamily="65" charset="-122"/>
      <p:regular r:id="rId58"/>
    </p:embeddedFont>
  </p:embeddedFontLst>
  <p:custDataLst>
    <p:tags r:id="rId59"/>
  </p:custData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7684A"/>
    <a:srgbClr val="6D819C"/>
    <a:srgbClr val="727398"/>
    <a:srgbClr val="FBE5D6"/>
    <a:srgbClr val="325472"/>
    <a:srgbClr val="E5AE5B"/>
    <a:srgbClr val="1A2B3B"/>
    <a:srgbClr val="3FB4B7"/>
    <a:srgbClr val="A8E0E1"/>
    <a:srgbClr val="83D3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50" autoAdjust="0"/>
    <p:restoredTop sz="93473" autoAdjust="0"/>
  </p:normalViewPr>
  <p:slideViewPr>
    <p:cSldViewPr snapToGrid="0">
      <p:cViewPr>
        <p:scale>
          <a:sx n="99" d="100"/>
          <a:sy n="99" d="100"/>
        </p:scale>
        <p:origin x="245" y="82"/>
      </p:cViewPr>
      <p:guideLst/>
    </p:cSldViewPr>
  </p:slideViewPr>
  <p:notesTextViewPr>
    <p:cViewPr>
      <p:scale>
        <a:sx n="1" d="1"/>
        <a:sy n="1" d="1"/>
      </p:scale>
      <p:origin x="0" y="0"/>
    </p:cViewPr>
  </p:notesTextViewPr>
  <p:notesViewPr>
    <p:cSldViewPr snapToGrid="0" showGuides="1">
      <p:cViewPr varScale="1">
        <p:scale>
          <a:sx n="66" d="100"/>
          <a:sy n="66" d="100"/>
        </p:scale>
        <p:origin x="3134" y="67"/>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77099F85-B03C-4F36-81B7-B68D85B298B4}" type="datetimeFigureOut">
              <a:rPr lang="zh-TW" altLang="en-US" smtClean="0"/>
              <a:t>2021/1/8</a:t>
            </a:fld>
            <a:endParaRPr lang="zh-TW" altLang="en-US"/>
          </a:p>
        </p:txBody>
      </p:sp>
      <p:sp>
        <p:nvSpPr>
          <p:cNvPr id="4" name="頁尾版面配置區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BB8E55B-FFE5-44EE-A633-3D5A9D1884CB}" type="slidenum">
              <a:rPr lang="zh-TW" altLang="en-US" smtClean="0"/>
              <a:t>‹#›</a:t>
            </a:fld>
            <a:endParaRPr lang="zh-TW" altLang="en-US"/>
          </a:p>
        </p:txBody>
      </p:sp>
    </p:spTree>
    <p:extLst>
      <p:ext uri="{BB962C8B-B14F-4D97-AF65-F5344CB8AC3E}">
        <p14:creationId xmlns:p14="http://schemas.microsoft.com/office/powerpoint/2010/main" val="7283018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397416AC-CA1A-4A69-BE44-18FDB1A7A50F}" type="datetimeFigureOut">
              <a:rPr lang="zh-CN" altLang="en-US" smtClean="0"/>
              <a:t>2021/1/8</a:t>
            </a:fld>
            <a:endParaRPr lang="zh-CN" altLang="en-US"/>
          </a:p>
        </p:txBody>
      </p:sp>
      <p:sp>
        <p:nvSpPr>
          <p:cNvPr id="4" name="幻灯片图像占位符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D76D127A-2D18-4DB6-8144-FD2BDCF4991B}" type="slidenum">
              <a:rPr lang="zh-CN" altLang="en-US" smtClean="0"/>
              <a:t>‹#›</a:t>
            </a:fld>
            <a:endParaRPr lang="zh-CN" altLang="en-US"/>
          </a:p>
        </p:txBody>
      </p:sp>
    </p:spTree>
    <p:extLst>
      <p:ext uri="{BB962C8B-B14F-4D97-AF65-F5344CB8AC3E}">
        <p14:creationId xmlns:p14="http://schemas.microsoft.com/office/powerpoint/2010/main" val="57203822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28950" y="857250"/>
            <a:ext cx="3086100" cy="231457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6D127A-2D18-4DB6-8144-FD2BDCF4991B}" type="slidenum">
              <a:rPr lang="zh-CN" altLang="en-US" smtClean="0"/>
              <a:t>1</a:t>
            </a:fld>
            <a:endParaRPr lang="zh-CN" altLang="en-US"/>
          </a:p>
        </p:txBody>
      </p:sp>
    </p:spTree>
    <p:extLst>
      <p:ext uri="{BB962C8B-B14F-4D97-AF65-F5344CB8AC3E}">
        <p14:creationId xmlns:p14="http://schemas.microsoft.com/office/powerpoint/2010/main" val="2620817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76D127A-2D18-4DB6-8144-FD2BDCF4991B}" type="slidenum">
              <a:rPr lang="zh-CN" altLang="en-US" smtClean="0"/>
              <a:t>13</a:t>
            </a:fld>
            <a:endParaRPr lang="zh-CN" altLang="en-US"/>
          </a:p>
        </p:txBody>
      </p:sp>
    </p:spTree>
    <p:extLst>
      <p:ext uri="{BB962C8B-B14F-4D97-AF65-F5344CB8AC3E}">
        <p14:creationId xmlns:p14="http://schemas.microsoft.com/office/powerpoint/2010/main" val="2029806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76D127A-2D18-4DB6-8144-FD2BDCF4991B}" type="slidenum">
              <a:rPr lang="zh-CN" altLang="en-US" smtClean="0"/>
              <a:t>14</a:t>
            </a:fld>
            <a:endParaRPr lang="zh-CN" altLang="en-US"/>
          </a:p>
        </p:txBody>
      </p:sp>
    </p:spTree>
    <p:extLst>
      <p:ext uri="{BB962C8B-B14F-4D97-AF65-F5344CB8AC3E}">
        <p14:creationId xmlns:p14="http://schemas.microsoft.com/office/powerpoint/2010/main" val="281381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28950" y="857250"/>
            <a:ext cx="3086100" cy="231457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6D127A-2D18-4DB6-8144-FD2BDCF4991B}" type="slidenum">
              <a:rPr lang="zh-CN" altLang="en-US" smtClean="0"/>
              <a:t>15</a:t>
            </a:fld>
            <a:endParaRPr lang="zh-CN" altLang="en-US"/>
          </a:p>
        </p:txBody>
      </p:sp>
    </p:spTree>
    <p:extLst>
      <p:ext uri="{BB962C8B-B14F-4D97-AF65-F5344CB8AC3E}">
        <p14:creationId xmlns:p14="http://schemas.microsoft.com/office/powerpoint/2010/main" val="1313219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76D127A-2D18-4DB6-8144-FD2BDCF4991B}" type="slidenum">
              <a:rPr lang="zh-CN" altLang="en-US" smtClean="0"/>
              <a:t>16</a:t>
            </a:fld>
            <a:endParaRPr lang="zh-CN" altLang="en-US"/>
          </a:p>
        </p:txBody>
      </p:sp>
    </p:spTree>
    <p:extLst>
      <p:ext uri="{BB962C8B-B14F-4D97-AF65-F5344CB8AC3E}">
        <p14:creationId xmlns:p14="http://schemas.microsoft.com/office/powerpoint/2010/main" val="3528052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76D127A-2D18-4DB6-8144-FD2BDCF4991B}" type="slidenum">
              <a:rPr lang="zh-CN" altLang="en-US" smtClean="0"/>
              <a:t>17</a:t>
            </a:fld>
            <a:endParaRPr lang="zh-CN" altLang="en-US"/>
          </a:p>
        </p:txBody>
      </p:sp>
    </p:spTree>
    <p:extLst>
      <p:ext uri="{BB962C8B-B14F-4D97-AF65-F5344CB8AC3E}">
        <p14:creationId xmlns:p14="http://schemas.microsoft.com/office/powerpoint/2010/main" val="1958376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76D127A-2D18-4DB6-8144-FD2BDCF4991B}" type="slidenum">
              <a:rPr lang="zh-CN" altLang="en-US" smtClean="0"/>
              <a:t>18</a:t>
            </a:fld>
            <a:endParaRPr lang="zh-CN" altLang="en-US"/>
          </a:p>
        </p:txBody>
      </p:sp>
    </p:spTree>
    <p:extLst>
      <p:ext uri="{BB962C8B-B14F-4D97-AF65-F5344CB8AC3E}">
        <p14:creationId xmlns:p14="http://schemas.microsoft.com/office/powerpoint/2010/main" val="3113551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76D127A-2D18-4DB6-8144-FD2BDCF4991B}" type="slidenum">
              <a:rPr lang="zh-CN" altLang="en-US" smtClean="0"/>
              <a:t>19</a:t>
            </a:fld>
            <a:endParaRPr lang="zh-CN" altLang="en-US"/>
          </a:p>
        </p:txBody>
      </p:sp>
    </p:spTree>
    <p:extLst>
      <p:ext uri="{BB962C8B-B14F-4D97-AF65-F5344CB8AC3E}">
        <p14:creationId xmlns:p14="http://schemas.microsoft.com/office/powerpoint/2010/main" val="1868267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28950" y="857250"/>
            <a:ext cx="3086100" cy="231457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6D127A-2D18-4DB6-8144-FD2BDCF4991B}" type="slidenum">
              <a:rPr lang="zh-CN" altLang="en-US" smtClean="0"/>
              <a:t>20</a:t>
            </a:fld>
            <a:endParaRPr lang="zh-CN" altLang="en-US"/>
          </a:p>
        </p:txBody>
      </p:sp>
    </p:spTree>
    <p:extLst>
      <p:ext uri="{BB962C8B-B14F-4D97-AF65-F5344CB8AC3E}">
        <p14:creationId xmlns:p14="http://schemas.microsoft.com/office/powerpoint/2010/main" val="3863138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76D127A-2D18-4DB6-8144-FD2BDCF4991B}" type="slidenum">
              <a:rPr lang="zh-CN" altLang="en-US" smtClean="0"/>
              <a:t>21</a:t>
            </a:fld>
            <a:endParaRPr lang="zh-CN" altLang="en-US"/>
          </a:p>
        </p:txBody>
      </p:sp>
    </p:spTree>
    <p:extLst>
      <p:ext uri="{BB962C8B-B14F-4D97-AF65-F5344CB8AC3E}">
        <p14:creationId xmlns:p14="http://schemas.microsoft.com/office/powerpoint/2010/main" val="206511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76D127A-2D18-4DB6-8144-FD2BDCF4991B}" type="slidenum">
              <a:rPr lang="zh-CN" altLang="en-US" smtClean="0"/>
              <a:t>22</a:t>
            </a:fld>
            <a:endParaRPr lang="zh-CN" altLang="en-US"/>
          </a:p>
        </p:txBody>
      </p:sp>
    </p:spTree>
    <p:extLst>
      <p:ext uri="{BB962C8B-B14F-4D97-AF65-F5344CB8AC3E}">
        <p14:creationId xmlns:p14="http://schemas.microsoft.com/office/powerpoint/2010/main" val="2325856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28950" y="857250"/>
            <a:ext cx="3086100" cy="231457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6D127A-2D18-4DB6-8144-FD2BDCF4991B}" type="slidenum">
              <a:rPr lang="zh-CN" altLang="en-US" smtClean="0"/>
              <a:t>2</a:t>
            </a:fld>
            <a:endParaRPr lang="zh-CN" altLang="en-US"/>
          </a:p>
        </p:txBody>
      </p:sp>
    </p:spTree>
    <p:extLst>
      <p:ext uri="{BB962C8B-B14F-4D97-AF65-F5344CB8AC3E}">
        <p14:creationId xmlns:p14="http://schemas.microsoft.com/office/powerpoint/2010/main" val="940007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76D127A-2D18-4DB6-8144-FD2BDCF4991B}" type="slidenum">
              <a:rPr lang="zh-CN" altLang="en-US" smtClean="0"/>
              <a:t>23</a:t>
            </a:fld>
            <a:endParaRPr lang="zh-CN" altLang="en-US"/>
          </a:p>
        </p:txBody>
      </p:sp>
    </p:spTree>
    <p:extLst>
      <p:ext uri="{BB962C8B-B14F-4D97-AF65-F5344CB8AC3E}">
        <p14:creationId xmlns:p14="http://schemas.microsoft.com/office/powerpoint/2010/main" val="786252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76D127A-2D18-4DB6-8144-FD2BDCF4991B}" type="slidenum">
              <a:rPr lang="zh-CN" altLang="en-US" smtClean="0"/>
              <a:t>24</a:t>
            </a:fld>
            <a:endParaRPr lang="zh-CN" altLang="en-US"/>
          </a:p>
        </p:txBody>
      </p:sp>
    </p:spTree>
    <p:extLst>
      <p:ext uri="{BB962C8B-B14F-4D97-AF65-F5344CB8AC3E}">
        <p14:creationId xmlns:p14="http://schemas.microsoft.com/office/powerpoint/2010/main" val="355702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76D127A-2D18-4DB6-8144-FD2BDCF4991B}" type="slidenum">
              <a:rPr lang="zh-CN" altLang="en-US" smtClean="0"/>
              <a:t>26</a:t>
            </a:fld>
            <a:endParaRPr lang="zh-CN" altLang="en-US"/>
          </a:p>
        </p:txBody>
      </p:sp>
    </p:spTree>
    <p:extLst>
      <p:ext uri="{BB962C8B-B14F-4D97-AF65-F5344CB8AC3E}">
        <p14:creationId xmlns:p14="http://schemas.microsoft.com/office/powerpoint/2010/main" val="2253212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76D127A-2D18-4DB6-8144-FD2BDCF4991B}" type="slidenum">
              <a:rPr lang="zh-CN" altLang="en-US" smtClean="0"/>
              <a:t>27</a:t>
            </a:fld>
            <a:endParaRPr lang="zh-CN" altLang="en-US"/>
          </a:p>
        </p:txBody>
      </p:sp>
    </p:spTree>
    <p:extLst>
      <p:ext uri="{BB962C8B-B14F-4D97-AF65-F5344CB8AC3E}">
        <p14:creationId xmlns:p14="http://schemas.microsoft.com/office/powerpoint/2010/main" val="1251215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76D127A-2D18-4DB6-8144-FD2BDCF4991B}" type="slidenum">
              <a:rPr lang="zh-CN" altLang="en-US" smtClean="0"/>
              <a:t>28</a:t>
            </a:fld>
            <a:endParaRPr lang="zh-CN" altLang="en-US"/>
          </a:p>
        </p:txBody>
      </p:sp>
    </p:spTree>
    <p:extLst>
      <p:ext uri="{BB962C8B-B14F-4D97-AF65-F5344CB8AC3E}">
        <p14:creationId xmlns:p14="http://schemas.microsoft.com/office/powerpoint/2010/main" val="3706862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76D127A-2D18-4DB6-8144-FD2BDCF4991B}" type="slidenum">
              <a:rPr lang="zh-CN" altLang="en-US" smtClean="0"/>
              <a:t>29</a:t>
            </a:fld>
            <a:endParaRPr lang="zh-CN" altLang="en-US"/>
          </a:p>
        </p:txBody>
      </p:sp>
    </p:spTree>
    <p:extLst>
      <p:ext uri="{BB962C8B-B14F-4D97-AF65-F5344CB8AC3E}">
        <p14:creationId xmlns:p14="http://schemas.microsoft.com/office/powerpoint/2010/main" val="4088146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28950" y="857250"/>
            <a:ext cx="3086100" cy="231457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6D127A-2D18-4DB6-8144-FD2BDCF4991B}" type="slidenum">
              <a:rPr lang="zh-CN" altLang="en-US" smtClean="0"/>
              <a:t>30</a:t>
            </a:fld>
            <a:endParaRPr lang="zh-CN" altLang="en-US"/>
          </a:p>
        </p:txBody>
      </p:sp>
    </p:spTree>
    <p:extLst>
      <p:ext uri="{BB962C8B-B14F-4D97-AF65-F5344CB8AC3E}">
        <p14:creationId xmlns:p14="http://schemas.microsoft.com/office/powerpoint/2010/main" val="3326880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76D127A-2D18-4DB6-8144-FD2BDCF4991B}" type="slidenum">
              <a:rPr lang="zh-CN" altLang="en-US" smtClean="0"/>
              <a:t>31</a:t>
            </a:fld>
            <a:endParaRPr lang="zh-CN" altLang="en-US"/>
          </a:p>
        </p:txBody>
      </p:sp>
    </p:spTree>
    <p:extLst>
      <p:ext uri="{BB962C8B-B14F-4D97-AF65-F5344CB8AC3E}">
        <p14:creationId xmlns:p14="http://schemas.microsoft.com/office/powerpoint/2010/main" val="1282169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28950" y="857250"/>
            <a:ext cx="3086100" cy="231457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6D127A-2D18-4DB6-8144-FD2BDCF4991B}" type="slidenum">
              <a:rPr lang="zh-CN" altLang="en-US" smtClean="0"/>
              <a:t>38</a:t>
            </a:fld>
            <a:endParaRPr lang="zh-CN" altLang="en-US"/>
          </a:p>
        </p:txBody>
      </p:sp>
    </p:spTree>
    <p:extLst>
      <p:ext uri="{BB962C8B-B14F-4D97-AF65-F5344CB8AC3E}">
        <p14:creationId xmlns:p14="http://schemas.microsoft.com/office/powerpoint/2010/main" val="230402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76D127A-2D18-4DB6-8144-FD2BDCF4991B}" type="slidenum">
              <a:rPr lang="zh-CN" altLang="en-US" smtClean="0"/>
              <a:t>39</a:t>
            </a:fld>
            <a:endParaRPr lang="zh-CN" altLang="en-US"/>
          </a:p>
        </p:txBody>
      </p:sp>
    </p:spTree>
    <p:extLst>
      <p:ext uri="{BB962C8B-B14F-4D97-AF65-F5344CB8AC3E}">
        <p14:creationId xmlns:p14="http://schemas.microsoft.com/office/powerpoint/2010/main" val="2702544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28950" y="857250"/>
            <a:ext cx="3086100" cy="231457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6D127A-2D18-4DB6-8144-FD2BDCF4991B}" type="slidenum">
              <a:rPr lang="zh-CN" altLang="en-US" smtClean="0"/>
              <a:t>3</a:t>
            </a:fld>
            <a:endParaRPr lang="zh-CN" altLang="en-US"/>
          </a:p>
        </p:txBody>
      </p:sp>
    </p:spTree>
    <p:extLst>
      <p:ext uri="{BB962C8B-B14F-4D97-AF65-F5344CB8AC3E}">
        <p14:creationId xmlns:p14="http://schemas.microsoft.com/office/powerpoint/2010/main" val="83114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28950" y="857250"/>
            <a:ext cx="3086100" cy="231457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6D127A-2D18-4DB6-8144-FD2BDCF4991B}" type="slidenum">
              <a:rPr lang="zh-CN" altLang="en-US" smtClean="0"/>
              <a:t>40</a:t>
            </a:fld>
            <a:endParaRPr lang="zh-CN" altLang="en-US"/>
          </a:p>
        </p:txBody>
      </p:sp>
    </p:spTree>
    <p:extLst>
      <p:ext uri="{BB962C8B-B14F-4D97-AF65-F5344CB8AC3E}">
        <p14:creationId xmlns:p14="http://schemas.microsoft.com/office/powerpoint/2010/main" val="2404914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76D127A-2D18-4DB6-8144-FD2BDCF4991B}" type="slidenum">
              <a:rPr lang="zh-CN" altLang="en-US" smtClean="0"/>
              <a:t>41</a:t>
            </a:fld>
            <a:endParaRPr lang="zh-CN" altLang="en-US"/>
          </a:p>
        </p:txBody>
      </p:sp>
    </p:spTree>
    <p:extLst>
      <p:ext uri="{BB962C8B-B14F-4D97-AF65-F5344CB8AC3E}">
        <p14:creationId xmlns:p14="http://schemas.microsoft.com/office/powerpoint/2010/main" val="38768272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28950" y="857250"/>
            <a:ext cx="3086100" cy="231457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6D127A-2D18-4DB6-8144-FD2BDCF4991B}" type="slidenum">
              <a:rPr lang="zh-CN" altLang="en-US" smtClean="0"/>
              <a:t>42</a:t>
            </a:fld>
            <a:endParaRPr lang="zh-CN" altLang="en-US"/>
          </a:p>
        </p:txBody>
      </p:sp>
    </p:spTree>
    <p:extLst>
      <p:ext uri="{BB962C8B-B14F-4D97-AF65-F5344CB8AC3E}">
        <p14:creationId xmlns:p14="http://schemas.microsoft.com/office/powerpoint/2010/main" val="39222986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76D127A-2D18-4DB6-8144-FD2BDCF4991B}" type="slidenum">
              <a:rPr lang="zh-CN" altLang="en-US" smtClean="0"/>
              <a:t>43</a:t>
            </a:fld>
            <a:endParaRPr lang="zh-CN" altLang="en-US"/>
          </a:p>
        </p:txBody>
      </p:sp>
    </p:spTree>
    <p:extLst>
      <p:ext uri="{BB962C8B-B14F-4D97-AF65-F5344CB8AC3E}">
        <p14:creationId xmlns:p14="http://schemas.microsoft.com/office/powerpoint/2010/main" val="689156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76D127A-2D18-4DB6-8144-FD2BDCF4991B}" type="slidenum">
              <a:rPr lang="zh-CN" altLang="en-US" smtClean="0"/>
              <a:t>44</a:t>
            </a:fld>
            <a:endParaRPr lang="zh-CN" altLang="en-US"/>
          </a:p>
        </p:txBody>
      </p:sp>
    </p:spTree>
    <p:extLst>
      <p:ext uri="{BB962C8B-B14F-4D97-AF65-F5344CB8AC3E}">
        <p14:creationId xmlns:p14="http://schemas.microsoft.com/office/powerpoint/2010/main" val="2767812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28950" y="857250"/>
            <a:ext cx="3086100" cy="231457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6D127A-2D18-4DB6-8144-FD2BDCF4991B}" type="slidenum">
              <a:rPr lang="zh-CN" altLang="en-US" smtClean="0"/>
              <a:t>4</a:t>
            </a:fld>
            <a:endParaRPr lang="zh-CN" altLang="en-US"/>
          </a:p>
        </p:txBody>
      </p:sp>
    </p:spTree>
    <p:extLst>
      <p:ext uri="{BB962C8B-B14F-4D97-AF65-F5344CB8AC3E}">
        <p14:creationId xmlns:p14="http://schemas.microsoft.com/office/powerpoint/2010/main" val="2767274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28950" y="857250"/>
            <a:ext cx="3086100" cy="231457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6D127A-2D18-4DB6-8144-FD2BDCF4991B}" type="slidenum">
              <a:rPr lang="zh-CN" altLang="en-US" smtClean="0"/>
              <a:t>5</a:t>
            </a:fld>
            <a:endParaRPr lang="zh-CN" altLang="en-US"/>
          </a:p>
        </p:txBody>
      </p:sp>
    </p:spTree>
    <p:extLst>
      <p:ext uri="{BB962C8B-B14F-4D97-AF65-F5344CB8AC3E}">
        <p14:creationId xmlns:p14="http://schemas.microsoft.com/office/powerpoint/2010/main" val="2305772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28950" y="857250"/>
            <a:ext cx="3086100" cy="231457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6D127A-2D18-4DB6-8144-FD2BDCF4991B}" type="slidenum">
              <a:rPr lang="zh-CN" altLang="en-US" smtClean="0"/>
              <a:t>6</a:t>
            </a:fld>
            <a:endParaRPr lang="zh-CN" altLang="en-US"/>
          </a:p>
        </p:txBody>
      </p:sp>
    </p:spTree>
    <p:extLst>
      <p:ext uri="{BB962C8B-B14F-4D97-AF65-F5344CB8AC3E}">
        <p14:creationId xmlns:p14="http://schemas.microsoft.com/office/powerpoint/2010/main" val="1807019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28950" y="857250"/>
            <a:ext cx="3086100" cy="231457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6D127A-2D18-4DB6-8144-FD2BDCF4991B}" type="slidenum">
              <a:rPr lang="zh-CN" altLang="en-US" smtClean="0"/>
              <a:t>7</a:t>
            </a:fld>
            <a:endParaRPr lang="zh-CN" altLang="en-US"/>
          </a:p>
        </p:txBody>
      </p:sp>
    </p:spTree>
    <p:extLst>
      <p:ext uri="{BB962C8B-B14F-4D97-AF65-F5344CB8AC3E}">
        <p14:creationId xmlns:p14="http://schemas.microsoft.com/office/powerpoint/2010/main" val="1880909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dirty="0" smtClean="0">
                <a:solidFill>
                  <a:schemeClr val="tx1"/>
                </a:solidFill>
                <a:effectLst/>
                <a:latin typeface="+mn-lt"/>
                <a:ea typeface="+mn-ea"/>
                <a:cs typeface="+mn-cs"/>
              </a:rPr>
              <a:t>以</a:t>
            </a:r>
            <a:r>
              <a:rPr lang="en-US" altLang="zh-TW" sz="1200" b="0" i="0" u="none" strike="noStrike" kern="1200" dirty="0" smtClean="0">
                <a:solidFill>
                  <a:schemeClr val="tx1"/>
                </a:solidFill>
                <a:effectLst/>
                <a:latin typeface="+mn-lt"/>
                <a:ea typeface="+mn-ea"/>
                <a:cs typeface="+mn-cs"/>
              </a:rPr>
              <a:t>1</a:t>
            </a:r>
            <a:r>
              <a:rPr lang="zh-TW" altLang="en-US" sz="1200" b="0" i="0" u="none" strike="noStrike" kern="1200" dirty="0" smtClean="0">
                <a:solidFill>
                  <a:schemeClr val="tx1"/>
                </a:solidFill>
                <a:effectLst/>
                <a:latin typeface="+mn-lt"/>
                <a:ea typeface="+mn-ea"/>
                <a:cs typeface="+mn-cs"/>
              </a:rPr>
              <a:t>表示為大於等於該縣市平均值；以</a:t>
            </a:r>
            <a:r>
              <a:rPr lang="en-US" altLang="zh-TW" sz="1200" b="0" i="0" u="none" strike="noStrike" kern="1200" dirty="0" smtClean="0">
                <a:solidFill>
                  <a:schemeClr val="tx1"/>
                </a:solidFill>
                <a:effectLst/>
                <a:latin typeface="+mn-lt"/>
                <a:ea typeface="+mn-ea"/>
                <a:cs typeface="+mn-cs"/>
              </a:rPr>
              <a:t>0</a:t>
            </a:r>
            <a:r>
              <a:rPr lang="zh-TW" altLang="en-US" sz="1200" b="0" i="0" u="none" strike="noStrike" kern="1200" dirty="0" smtClean="0">
                <a:solidFill>
                  <a:schemeClr val="tx1"/>
                </a:solidFill>
                <a:effectLst/>
                <a:latin typeface="+mn-lt"/>
                <a:ea typeface="+mn-ea"/>
                <a:cs typeface="+mn-cs"/>
              </a:rPr>
              <a:t>表示為小於該市平均值</a:t>
            </a:r>
            <a:endParaRPr lang="zh-TW" altLang="en-US" dirty="0"/>
          </a:p>
        </p:txBody>
      </p:sp>
      <p:sp>
        <p:nvSpPr>
          <p:cNvPr id="4" name="投影片編號版面配置區 3"/>
          <p:cNvSpPr>
            <a:spLocks noGrp="1"/>
          </p:cNvSpPr>
          <p:nvPr>
            <p:ph type="sldNum" sz="quarter" idx="10"/>
          </p:nvPr>
        </p:nvSpPr>
        <p:spPr/>
        <p:txBody>
          <a:bodyPr/>
          <a:lstStyle/>
          <a:p>
            <a:fld id="{D76D127A-2D18-4DB6-8144-FD2BDCF4991B}" type="slidenum">
              <a:rPr lang="zh-CN" altLang="en-US" smtClean="0"/>
              <a:t>10</a:t>
            </a:fld>
            <a:endParaRPr lang="zh-CN" altLang="en-US"/>
          </a:p>
        </p:txBody>
      </p:sp>
    </p:spTree>
    <p:extLst>
      <p:ext uri="{BB962C8B-B14F-4D97-AF65-F5344CB8AC3E}">
        <p14:creationId xmlns:p14="http://schemas.microsoft.com/office/powerpoint/2010/main" val="200657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76D127A-2D18-4DB6-8144-FD2BDCF4991B}" type="slidenum">
              <a:rPr lang="zh-CN" altLang="en-US" smtClean="0"/>
              <a:t>12</a:t>
            </a:fld>
            <a:endParaRPr lang="zh-CN" altLang="en-US"/>
          </a:p>
        </p:txBody>
      </p:sp>
    </p:spTree>
    <p:extLst>
      <p:ext uri="{BB962C8B-B14F-4D97-AF65-F5344CB8AC3E}">
        <p14:creationId xmlns:p14="http://schemas.microsoft.com/office/powerpoint/2010/main" val="306203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45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pPr defTabSz="685783"/>
            <a:endParaRPr lang="zh-CN" altLang="en-US">
              <a:solidFill>
                <a:prstClr val="black">
                  <a:tint val="75000"/>
                </a:prstClr>
              </a:solidFill>
            </a:endParaRPr>
          </a:p>
        </p:txBody>
      </p:sp>
      <p:sp>
        <p:nvSpPr>
          <p:cNvPr id="5" name="頁尾版面配置區 4"/>
          <p:cNvSpPr>
            <a:spLocks noGrp="1"/>
          </p:cNvSpPr>
          <p:nvPr>
            <p:ph type="ftr" sz="quarter" idx="11"/>
          </p:nvPr>
        </p:nvSpPr>
        <p:spPr/>
        <p:txBody>
          <a:bodyPr/>
          <a:lstStyle/>
          <a:p>
            <a:pPr defTabSz="685783"/>
            <a:endParaRPr lang="zh-CN"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pPr defTabSz="685783"/>
            <a:fld id="{AA4E786F-588D-4932-A7B2-AE3451FA4ACA}" type="slidenum">
              <a:rPr lang="zh-CN" altLang="en-US" smtClean="0">
                <a:solidFill>
                  <a:prstClr val="black">
                    <a:tint val="75000"/>
                  </a:prstClr>
                </a:solidFill>
              </a:rPr>
              <a:pPr defTabSz="685783"/>
              <a:t>‹#›</a:t>
            </a:fld>
            <a:endParaRPr lang="zh-CN" altLang="en-US">
              <a:solidFill>
                <a:prstClr val="black">
                  <a:tint val="75000"/>
                </a:prstClr>
              </a:solidFill>
            </a:endParaRPr>
          </a:p>
        </p:txBody>
      </p:sp>
    </p:spTree>
    <p:extLst>
      <p:ext uri="{BB962C8B-B14F-4D97-AF65-F5344CB8AC3E}">
        <p14:creationId xmlns:p14="http://schemas.microsoft.com/office/powerpoint/2010/main" val="118003230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defTabSz="685783"/>
            <a:endParaRPr lang="zh-CN" altLang="en-US">
              <a:solidFill>
                <a:prstClr val="black">
                  <a:tint val="75000"/>
                </a:prstClr>
              </a:solidFill>
            </a:endParaRPr>
          </a:p>
        </p:txBody>
      </p:sp>
      <p:sp>
        <p:nvSpPr>
          <p:cNvPr id="5" name="頁尾版面配置區 4"/>
          <p:cNvSpPr>
            <a:spLocks noGrp="1"/>
          </p:cNvSpPr>
          <p:nvPr>
            <p:ph type="ftr" sz="quarter" idx="11"/>
          </p:nvPr>
        </p:nvSpPr>
        <p:spPr/>
        <p:txBody>
          <a:bodyPr/>
          <a:lstStyle/>
          <a:p>
            <a:pPr defTabSz="685783"/>
            <a:endParaRPr lang="zh-CN"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pPr defTabSz="685783"/>
            <a:fld id="{AA4E786F-588D-4932-A7B2-AE3451FA4ACA}" type="slidenum">
              <a:rPr lang="zh-CN" altLang="en-US" smtClean="0">
                <a:solidFill>
                  <a:prstClr val="black">
                    <a:tint val="75000"/>
                  </a:prstClr>
                </a:solidFill>
              </a:rPr>
              <a:pPr defTabSz="685783"/>
              <a:t>‹#›</a:t>
            </a:fld>
            <a:endParaRPr lang="zh-CN" altLang="en-US">
              <a:solidFill>
                <a:prstClr val="black">
                  <a:tint val="75000"/>
                </a:prstClr>
              </a:solidFill>
            </a:endParaRPr>
          </a:p>
        </p:txBody>
      </p:sp>
      <p:sp>
        <p:nvSpPr>
          <p:cNvPr id="7" name="矩形 6"/>
          <p:cNvSpPr/>
          <p:nvPr userDrawn="1"/>
        </p:nvSpPr>
        <p:spPr>
          <a:xfrm>
            <a:off x="8535610" y="-11442"/>
            <a:ext cx="378296" cy="1045029"/>
          </a:xfrm>
          <a:prstGeom prst="rect">
            <a:avLst/>
          </a:prstGeom>
          <a:solidFill>
            <a:srgbClr val="A7684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865134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28650" y="365125"/>
            <a:ext cx="5800725"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defTabSz="685783"/>
            <a:endParaRPr lang="zh-CN" altLang="en-US">
              <a:solidFill>
                <a:prstClr val="black">
                  <a:tint val="75000"/>
                </a:prstClr>
              </a:solidFill>
            </a:endParaRPr>
          </a:p>
        </p:txBody>
      </p:sp>
      <p:sp>
        <p:nvSpPr>
          <p:cNvPr id="5" name="頁尾版面配置區 4"/>
          <p:cNvSpPr>
            <a:spLocks noGrp="1"/>
          </p:cNvSpPr>
          <p:nvPr>
            <p:ph type="ftr" sz="quarter" idx="11"/>
          </p:nvPr>
        </p:nvSpPr>
        <p:spPr/>
        <p:txBody>
          <a:bodyPr/>
          <a:lstStyle/>
          <a:p>
            <a:pPr defTabSz="685783"/>
            <a:endParaRPr lang="zh-CN"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pPr defTabSz="685783"/>
            <a:fld id="{AA4E786F-588D-4932-A7B2-AE3451FA4ACA}" type="slidenum">
              <a:rPr lang="zh-CN" altLang="en-US" smtClean="0">
                <a:solidFill>
                  <a:prstClr val="black">
                    <a:tint val="75000"/>
                  </a:prstClr>
                </a:solidFill>
              </a:rPr>
              <a:pPr defTabSz="685783"/>
              <a:t>‹#›</a:t>
            </a:fld>
            <a:endParaRPr lang="zh-CN" altLang="en-US">
              <a:solidFill>
                <a:prstClr val="black">
                  <a:tint val="75000"/>
                </a:prstClr>
              </a:solidFill>
            </a:endParaRPr>
          </a:p>
        </p:txBody>
      </p:sp>
    </p:spTree>
    <p:extLst>
      <p:ext uri="{BB962C8B-B14F-4D97-AF65-F5344CB8AC3E}">
        <p14:creationId xmlns:p14="http://schemas.microsoft.com/office/powerpoint/2010/main" val="3540580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2" name="矩形 1"/>
          <p:cNvSpPr/>
          <p:nvPr userDrawn="1"/>
        </p:nvSpPr>
        <p:spPr>
          <a:xfrm>
            <a:off x="8473440" y="-11442"/>
            <a:ext cx="440466" cy="1045029"/>
          </a:xfrm>
          <a:prstGeom prst="rect">
            <a:avLst/>
          </a:prstGeom>
          <a:solidFill>
            <a:srgbClr val="A7684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70293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defTabSz="685783"/>
            <a:endParaRPr lang="zh-CN" altLang="en-US">
              <a:solidFill>
                <a:prstClr val="black">
                  <a:tint val="75000"/>
                </a:prstClr>
              </a:solidFill>
            </a:endParaRPr>
          </a:p>
        </p:txBody>
      </p:sp>
      <p:sp>
        <p:nvSpPr>
          <p:cNvPr id="5" name="頁尾版面配置區 4"/>
          <p:cNvSpPr>
            <a:spLocks noGrp="1"/>
          </p:cNvSpPr>
          <p:nvPr>
            <p:ph type="ftr" sz="quarter" idx="11"/>
          </p:nvPr>
        </p:nvSpPr>
        <p:spPr/>
        <p:txBody>
          <a:bodyPr/>
          <a:lstStyle/>
          <a:p>
            <a:pPr defTabSz="685783"/>
            <a:endParaRPr lang="zh-CN"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pPr defTabSz="685783"/>
            <a:fld id="{AA4E786F-588D-4932-A7B2-AE3451FA4ACA}" type="slidenum">
              <a:rPr lang="zh-CN" altLang="en-US" smtClean="0">
                <a:solidFill>
                  <a:prstClr val="black">
                    <a:tint val="75000"/>
                  </a:prstClr>
                </a:solidFill>
              </a:rPr>
              <a:pPr defTabSz="685783"/>
              <a:t>‹#›</a:t>
            </a:fld>
            <a:endParaRPr lang="zh-CN" altLang="en-US">
              <a:solidFill>
                <a:prstClr val="black">
                  <a:tint val="75000"/>
                </a:prstClr>
              </a:solidFill>
            </a:endParaRPr>
          </a:p>
        </p:txBody>
      </p:sp>
      <p:sp>
        <p:nvSpPr>
          <p:cNvPr id="7" name="矩形 6"/>
          <p:cNvSpPr/>
          <p:nvPr userDrawn="1"/>
        </p:nvSpPr>
        <p:spPr>
          <a:xfrm>
            <a:off x="8535610" y="-11442"/>
            <a:ext cx="378296" cy="1045029"/>
          </a:xfrm>
          <a:prstGeom prst="rect">
            <a:avLst/>
          </a:prstGeom>
          <a:solidFill>
            <a:srgbClr val="A7684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4625626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9"/>
            <a:ext cx="7886700" cy="2852737"/>
          </a:xfrm>
        </p:spPr>
        <p:txBody>
          <a:bodyPr anchor="b"/>
          <a:lstStyle>
            <a:lvl1pPr>
              <a:defRPr sz="45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pPr defTabSz="685783"/>
            <a:endParaRPr lang="zh-CN" altLang="en-US">
              <a:solidFill>
                <a:prstClr val="black">
                  <a:tint val="75000"/>
                </a:prstClr>
              </a:solidFill>
            </a:endParaRPr>
          </a:p>
        </p:txBody>
      </p:sp>
      <p:sp>
        <p:nvSpPr>
          <p:cNvPr id="5" name="頁尾版面配置區 4"/>
          <p:cNvSpPr>
            <a:spLocks noGrp="1"/>
          </p:cNvSpPr>
          <p:nvPr>
            <p:ph type="ftr" sz="quarter" idx="11"/>
          </p:nvPr>
        </p:nvSpPr>
        <p:spPr/>
        <p:txBody>
          <a:bodyPr/>
          <a:lstStyle/>
          <a:p>
            <a:pPr defTabSz="685783"/>
            <a:endParaRPr lang="zh-CN"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pPr defTabSz="685783"/>
            <a:fld id="{AA4E786F-588D-4932-A7B2-AE3451FA4ACA}" type="slidenum">
              <a:rPr lang="zh-CN" altLang="en-US" smtClean="0">
                <a:solidFill>
                  <a:prstClr val="black">
                    <a:tint val="75000"/>
                  </a:prstClr>
                </a:solidFill>
              </a:rPr>
              <a:pPr defTabSz="685783"/>
              <a:t>‹#›</a:t>
            </a:fld>
            <a:endParaRPr lang="zh-CN" altLang="en-US">
              <a:solidFill>
                <a:prstClr val="black">
                  <a:tint val="75000"/>
                </a:prstClr>
              </a:solidFill>
            </a:endParaRPr>
          </a:p>
        </p:txBody>
      </p:sp>
    </p:spTree>
    <p:extLst>
      <p:ext uri="{BB962C8B-B14F-4D97-AF65-F5344CB8AC3E}">
        <p14:creationId xmlns:p14="http://schemas.microsoft.com/office/powerpoint/2010/main" val="2595016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286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291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pPr defTabSz="685783"/>
            <a:endParaRPr lang="zh-CN" altLang="en-US">
              <a:solidFill>
                <a:prstClr val="black">
                  <a:tint val="75000"/>
                </a:prstClr>
              </a:solidFill>
            </a:endParaRPr>
          </a:p>
        </p:txBody>
      </p:sp>
      <p:sp>
        <p:nvSpPr>
          <p:cNvPr id="6" name="頁尾版面配置區 5"/>
          <p:cNvSpPr>
            <a:spLocks noGrp="1"/>
          </p:cNvSpPr>
          <p:nvPr>
            <p:ph type="ftr" sz="quarter" idx="11"/>
          </p:nvPr>
        </p:nvSpPr>
        <p:spPr/>
        <p:txBody>
          <a:bodyPr/>
          <a:lstStyle/>
          <a:p>
            <a:pPr defTabSz="685783"/>
            <a:endParaRPr lang="zh-CN"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pPr defTabSz="685783"/>
            <a:fld id="{AA4E786F-588D-4932-A7B2-AE3451FA4ACA}" type="slidenum">
              <a:rPr lang="zh-CN" altLang="en-US" smtClean="0">
                <a:solidFill>
                  <a:prstClr val="black">
                    <a:tint val="75000"/>
                  </a:prstClr>
                </a:solidFill>
              </a:rPr>
              <a:pPr defTabSz="685783"/>
              <a:t>‹#›</a:t>
            </a:fld>
            <a:endParaRPr lang="zh-CN" altLang="en-US">
              <a:solidFill>
                <a:prstClr val="black">
                  <a:tint val="75000"/>
                </a:prstClr>
              </a:solidFill>
            </a:endParaRPr>
          </a:p>
        </p:txBody>
      </p:sp>
    </p:spTree>
    <p:extLst>
      <p:ext uri="{BB962C8B-B14F-4D97-AF65-F5344CB8AC3E}">
        <p14:creationId xmlns:p14="http://schemas.microsoft.com/office/powerpoint/2010/main" val="4263695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29841" y="365126"/>
            <a:ext cx="78867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smtClean="0"/>
              <a:t>編輯母片文字樣式</a:t>
            </a:r>
          </a:p>
        </p:txBody>
      </p:sp>
      <p:sp>
        <p:nvSpPr>
          <p:cNvPr id="4" name="內容版面配置區 3"/>
          <p:cNvSpPr>
            <a:spLocks noGrp="1"/>
          </p:cNvSpPr>
          <p:nvPr>
            <p:ph sz="half" idx="2"/>
          </p:nvPr>
        </p:nvSpPr>
        <p:spPr>
          <a:xfrm>
            <a:off x="629842" y="2505075"/>
            <a:ext cx="3868340"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smtClean="0"/>
              <a:t>編輯母片文字樣式</a:t>
            </a:r>
          </a:p>
        </p:txBody>
      </p:sp>
      <p:sp>
        <p:nvSpPr>
          <p:cNvPr id="6" name="內容版面配置區 5"/>
          <p:cNvSpPr>
            <a:spLocks noGrp="1"/>
          </p:cNvSpPr>
          <p:nvPr>
            <p:ph sz="quarter" idx="4"/>
          </p:nvPr>
        </p:nvSpPr>
        <p:spPr>
          <a:xfrm>
            <a:off x="4629150" y="2505075"/>
            <a:ext cx="3887391"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pPr defTabSz="685783"/>
            <a:endParaRPr lang="zh-CN" altLang="en-US">
              <a:solidFill>
                <a:prstClr val="black">
                  <a:tint val="75000"/>
                </a:prstClr>
              </a:solidFill>
            </a:endParaRPr>
          </a:p>
        </p:txBody>
      </p:sp>
      <p:sp>
        <p:nvSpPr>
          <p:cNvPr id="8" name="頁尾版面配置區 7"/>
          <p:cNvSpPr>
            <a:spLocks noGrp="1"/>
          </p:cNvSpPr>
          <p:nvPr>
            <p:ph type="ftr" sz="quarter" idx="11"/>
          </p:nvPr>
        </p:nvSpPr>
        <p:spPr/>
        <p:txBody>
          <a:bodyPr/>
          <a:lstStyle/>
          <a:p>
            <a:pPr defTabSz="685783"/>
            <a:endParaRPr lang="zh-CN"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defTabSz="685783"/>
            <a:fld id="{AA4E786F-588D-4932-A7B2-AE3451FA4ACA}" type="slidenum">
              <a:rPr lang="zh-CN" altLang="en-US" smtClean="0">
                <a:solidFill>
                  <a:prstClr val="black">
                    <a:tint val="75000"/>
                  </a:prstClr>
                </a:solidFill>
              </a:rPr>
              <a:pPr defTabSz="685783"/>
              <a:t>‹#›</a:t>
            </a:fld>
            <a:endParaRPr lang="zh-CN" altLang="en-US">
              <a:solidFill>
                <a:prstClr val="black">
                  <a:tint val="75000"/>
                </a:prstClr>
              </a:solidFill>
            </a:endParaRPr>
          </a:p>
        </p:txBody>
      </p:sp>
    </p:spTree>
    <p:extLst>
      <p:ext uri="{BB962C8B-B14F-4D97-AF65-F5344CB8AC3E}">
        <p14:creationId xmlns:p14="http://schemas.microsoft.com/office/powerpoint/2010/main" val="211878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pPr defTabSz="685783"/>
            <a:endParaRPr lang="zh-CN" altLang="en-US">
              <a:solidFill>
                <a:prstClr val="black">
                  <a:tint val="75000"/>
                </a:prstClr>
              </a:solidFill>
            </a:endParaRPr>
          </a:p>
        </p:txBody>
      </p:sp>
      <p:sp>
        <p:nvSpPr>
          <p:cNvPr id="4" name="頁尾版面配置區 3"/>
          <p:cNvSpPr>
            <a:spLocks noGrp="1"/>
          </p:cNvSpPr>
          <p:nvPr>
            <p:ph type="ftr" sz="quarter" idx="11"/>
          </p:nvPr>
        </p:nvSpPr>
        <p:spPr/>
        <p:txBody>
          <a:bodyPr/>
          <a:lstStyle/>
          <a:p>
            <a:pPr defTabSz="685783"/>
            <a:endParaRPr lang="zh-CN"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pPr defTabSz="685783"/>
            <a:fld id="{AA4E786F-588D-4932-A7B2-AE3451FA4ACA}" type="slidenum">
              <a:rPr lang="zh-CN" altLang="en-US" smtClean="0">
                <a:solidFill>
                  <a:prstClr val="black">
                    <a:tint val="75000"/>
                  </a:prstClr>
                </a:solidFill>
              </a:rPr>
              <a:pPr defTabSz="685783"/>
              <a:t>‹#›</a:t>
            </a:fld>
            <a:endParaRPr lang="zh-CN" altLang="en-US">
              <a:solidFill>
                <a:prstClr val="black">
                  <a:tint val="75000"/>
                </a:prstClr>
              </a:solidFill>
            </a:endParaRPr>
          </a:p>
        </p:txBody>
      </p:sp>
    </p:spTree>
    <p:extLst>
      <p:ext uri="{BB962C8B-B14F-4D97-AF65-F5344CB8AC3E}">
        <p14:creationId xmlns:p14="http://schemas.microsoft.com/office/powerpoint/2010/main" val="3864903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endParaRPr lang="zh-CN"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CN"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14713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29841" y="457200"/>
            <a:ext cx="2949178" cy="1600200"/>
          </a:xfrm>
        </p:spPr>
        <p:txBody>
          <a:bodyPr anchor="b"/>
          <a:lstStyle>
            <a:lvl1pPr>
              <a:defRPr sz="24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pPr defTabSz="685783"/>
            <a:endParaRPr lang="zh-CN" altLang="en-US">
              <a:solidFill>
                <a:prstClr val="black">
                  <a:tint val="75000"/>
                </a:prstClr>
              </a:solidFill>
            </a:endParaRPr>
          </a:p>
        </p:txBody>
      </p:sp>
      <p:sp>
        <p:nvSpPr>
          <p:cNvPr id="6" name="頁尾版面配置區 5"/>
          <p:cNvSpPr>
            <a:spLocks noGrp="1"/>
          </p:cNvSpPr>
          <p:nvPr>
            <p:ph type="ftr" sz="quarter" idx="11"/>
          </p:nvPr>
        </p:nvSpPr>
        <p:spPr/>
        <p:txBody>
          <a:bodyPr/>
          <a:lstStyle/>
          <a:p>
            <a:pPr defTabSz="685783"/>
            <a:endParaRPr lang="zh-CN"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pPr defTabSz="685783"/>
            <a:fld id="{AA4E786F-588D-4932-A7B2-AE3451FA4ACA}" type="slidenum">
              <a:rPr lang="zh-CN" altLang="en-US" smtClean="0">
                <a:solidFill>
                  <a:prstClr val="black">
                    <a:tint val="75000"/>
                  </a:prstClr>
                </a:solidFill>
              </a:rPr>
              <a:pPr defTabSz="685783"/>
              <a:t>‹#›</a:t>
            </a:fld>
            <a:endParaRPr lang="zh-CN" altLang="en-US">
              <a:solidFill>
                <a:prstClr val="black">
                  <a:tint val="75000"/>
                </a:prstClr>
              </a:solidFill>
            </a:endParaRPr>
          </a:p>
        </p:txBody>
      </p:sp>
    </p:spTree>
    <p:extLst>
      <p:ext uri="{BB962C8B-B14F-4D97-AF65-F5344CB8AC3E}">
        <p14:creationId xmlns:p14="http://schemas.microsoft.com/office/powerpoint/2010/main" val="1437099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29841" y="457200"/>
            <a:ext cx="2949178" cy="1600200"/>
          </a:xfrm>
        </p:spPr>
        <p:txBody>
          <a:bodyPr anchor="b"/>
          <a:lstStyle>
            <a:lvl1pPr>
              <a:defRPr sz="24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pPr defTabSz="685783"/>
            <a:endParaRPr lang="zh-CN" altLang="en-US">
              <a:solidFill>
                <a:prstClr val="black">
                  <a:tint val="75000"/>
                </a:prstClr>
              </a:solidFill>
            </a:endParaRPr>
          </a:p>
        </p:txBody>
      </p:sp>
      <p:sp>
        <p:nvSpPr>
          <p:cNvPr id="6" name="頁尾版面配置區 5"/>
          <p:cNvSpPr>
            <a:spLocks noGrp="1"/>
          </p:cNvSpPr>
          <p:nvPr>
            <p:ph type="ftr" sz="quarter" idx="11"/>
          </p:nvPr>
        </p:nvSpPr>
        <p:spPr/>
        <p:txBody>
          <a:bodyPr/>
          <a:lstStyle/>
          <a:p>
            <a:pPr defTabSz="685783"/>
            <a:endParaRPr lang="zh-CN"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pPr defTabSz="685783"/>
            <a:fld id="{AA4E786F-588D-4932-A7B2-AE3451FA4ACA}" type="slidenum">
              <a:rPr lang="zh-CN" altLang="en-US" smtClean="0">
                <a:solidFill>
                  <a:prstClr val="black">
                    <a:tint val="75000"/>
                  </a:prstClr>
                </a:solidFill>
              </a:rPr>
              <a:pPr defTabSz="685783"/>
              <a:t>‹#›</a:t>
            </a:fld>
            <a:endParaRPr lang="zh-CN" altLang="en-US">
              <a:solidFill>
                <a:prstClr val="black">
                  <a:tint val="75000"/>
                </a:prstClr>
              </a:solidFill>
            </a:endParaRPr>
          </a:p>
        </p:txBody>
      </p:sp>
    </p:spTree>
    <p:extLst>
      <p:ext uri="{BB962C8B-B14F-4D97-AF65-F5344CB8AC3E}">
        <p14:creationId xmlns:p14="http://schemas.microsoft.com/office/powerpoint/2010/main" val="3364505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783"/>
            <a:endParaRPr lang="zh-CN" altLang="en-US">
              <a:solidFill>
                <a:prstClr val="black">
                  <a:tint val="75000"/>
                </a:prstClr>
              </a:solidFill>
            </a:endParaRPr>
          </a:p>
        </p:txBody>
      </p:sp>
      <p:sp>
        <p:nvSpPr>
          <p:cNvPr id="5" name="頁尾版面配置區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783"/>
            <a:endParaRPr lang="zh-CN" altLang="en-US">
              <a:solidFill>
                <a:prstClr val="black">
                  <a:tint val="75000"/>
                </a:prstClr>
              </a:solidFill>
            </a:endParaRPr>
          </a:p>
        </p:txBody>
      </p:sp>
      <p:sp>
        <p:nvSpPr>
          <p:cNvPr id="6" name="投影片編號版面配置區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783"/>
            <a:fld id="{AA4E786F-588D-4932-A7B2-AE3451FA4ACA}" type="slidenum">
              <a:rPr lang="zh-CN" altLang="en-US" smtClean="0">
                <a:solidFill>
                  <a:prstClr val="black">
                    <a:tint val="75000"/>
                  </a:prstClr>
                </a:solidFill>
              </a:rPr>
              <a:pPr defTabSz="685783"/>
              <a:t>‹#›</a:t>
            </a:fld>
            <a:endParaRPr lang="zh-CN" altLang="en-US">
              <a:solidFill>
                <a:prstClr val="black">
                  <a:tint val="75000"/>
                </a:prstClr>
              </a:solidFill>
            </a:endParaRPr>
          </a:p>
        </p:txBody>
      </p:sp>
    </p:spTree>
    <p:extLst>
      <p:ext uri="{BB962C8B-B14F-4D97-AF65-F5344CB8AC3E}">
        <p14:creationId xmlns:p14="http://schemas.microsoft.com/office/powerpoint/2010/main" val="153692875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microsoft.com/office/2007/relationships/hdphoto" Target="../media/hdphoto9.wdp"/></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microsoft.com/office/2007/relationships/hdphoto" Target="../media/hdphoto10.wdp"/></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microsoft.com/office/2007/relationships/hdphoto" Target="../media/hdphoto13.wdp"/><Relationship Id="rId13"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29.png"/><Relationship Id="rId12" Type="http://schemas.microsoft.com/office/2007/relationships/hdphoto" Target="../media/hdphoto15.wdp"/><Relationship Id="rId2" Type="http://schemas.openxmlformats.org/officeDocument/2006/relationships/notesSlide" Target="../notesSlides/notesSlide21.xml"/><Relationship Id="rId16" Type="http://schemas.microsoft.com/office/2007/relationships/hdphoto" Target="../media/hdphoto17.wdp"/><Relationship Id="rId1" Type="http://schemas.openxmlformats.org/officeDocument/2006/relationships/slideLayout" Target="../slideLayouts/slideLayout12.xml"/><Relationship Id="rId6" Type="http://schemas.microsoft.com/office/2007/relationships/hdphoto" Target="../media/hdphoto12.wdp"/><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3.png"/><Relationship Id="rId10" Type="http://schemas.microsoft.com/office/2007/relationships/hdphoto" Target="../media/hdphoto14.wdp"/><Relationship Id="rId4" Type="http://schemas.microsoft.com/office/2007/relationships/hdphoto" Target="../media/hdphoto11.wdp"/><Relationship Id="rId9" Type="http://schemas.openxmlformats.org/officeDocument/2006/relationships/image" Target="../media/image30.png"/><Relationship Id="rId14" Type="http://schemas.microsoft.com/office/2007/relationships/hdphoto" Target="../media/hdphoto16.wdp"/></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13" Type="http://schemas.microsoft.com/office/2007/relationships/hdphoto" Target="../media/hdphoto14.wdp"/><Relationship Id="rId3" Type="http://schemas.microsoft.com/office/2007/relationships/hdphoto" Target="../media/hdphoto17.wdp"/><Relationship Id="rId7" Type="http://schemas.microsoft.com/office/2007/relationships/hdphoto" Target="../media/hdphoto11.wdp"/><Relationship Id="rId12"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27.png"/><Relationship Id="rId11" Type="http://schemas.microsoft.com/office/2007/relationships/hdphoto" Target="../media/hdphoto13.wdp"/><Relationship Id="rId5" Type="http://schemas.microsoft.com/office/2007/relationships/hdphoto" Target="../media/hdphoto16.wdp"/><Relationship Id="rId15" Type="http://schemas.microsoft.com/office/2007/relationships/hdphoto" Target="../media/hdphoto15.wdp"/><Relationship Id="rId10" Type="http://schemas.openxmlformats.org/officeDocument/2006/relationships/image" Target="../media/image29.png"/><Relationship Id="rId4" Type="http://schemas.openxmlformats.org/officeDocument/2006/relationships/image" Target="../media/image32.png"/><Relationship Id="rId9" Type="http://schemas.microsoft.com/office/2007/relationships/hdphoto" Target="../media/hdphoto12.wdp"/><Relationship Id="rId1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microsoft.com/office/2007/relationships/hdphoto" Target="../media/hdphoto18.wdp"/></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microsoft.com/office/2007/relationships/hdphoto" Target="../media/hdphoto19.wdp"/></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microsoft.com/office/2007/relationships/hdphoto" Target="../media/hdphoto20.wdp"/></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microsoft.com/office/2007/relationships/hdphoto" Target="../media/hdphoto21.wdp"/></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43.jp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32.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44.png"/><Relationship Id="rId1" Type="http://schemas.openxmlformats.org/officeDocument/2006/relationships/slideLayout" Target="../slideLayouts/slideLayout12.xml"/><Relationship Id="rId5" Type="http://schemas.microsoft.com/office/2007/relationships/hdphoto" Target="../media/hdphoto24.wdp"/><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47.png"/><Relationship Id="rId1" Type="http://schemas.openxmlformats.org/officeDocument/2006/relationships/slideLayout" Target="../slideLayouts/slideLayout12.xml"/><Relationship Id="rId5" Type="http://schemas.microsoft.com/office/2007/relationships/hdphoto" Target="../media/hdphoto27.wdp"/><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66.png"/><Relationship Id="rId26" Type="http://schemas.openxmlformats.org/officeDocument/2006/relationships/image" Target="../media/image70.png"/><Relationship Id="rId3" Type="http://schemas.openxmlformats.org/officeDocument/2006/relationships/image" Target="../media/image51.png"/><Relationship Id="rId21" Type="http://schemas.microsoft.com/office/2007/relationships/hdphoto" Target="../media/hdphoto30.wdp"/><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5" Type="http://schemas.microsoft.com/office/2007/relationships/hdphoto" Target="../media/hdphoto32.wdp"/><Relationship Id="rId33" Type="http://schemas.microsoft.com/office/2007/relationships/hdphoto" Target="../media/hdphoto36.wdp"/><Relationship Id="rId2" Type="http://schemas.openxmlformats.org/officeDocument/2006/relationships/image" Target="../media/image50.png"/><Relationship Id="rId16" Type="http://schemas.openxmlformats.org/officeDocument/2006/relationships/image" Target="../media/image64.png"/><Relationship Id="rId20" Type="http://schemas.openxmlformats.org/officeDocument/2006/relationships/image" Target="../media/image67.png"/><Relationship Id="rId29" Type="http://schemas.microsoft.com/office/2007/relationships/hdphoto" Target="../media/hdphoto34.wdp"/><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69.png"/><Relationship Id="rId32" Type="http://schemas.openxmlformats.org/officeDocument/2006/relationships/image" Target="../media/image73.png"/><Relationship Id="rId5" Type="http://schemas.openxmlformats.org/officeDocument/2006/relationships/image" Target="../media/image53.png"/><Relationship Id="rId15" Type="http://schemas.openxmlformats.org/officeDocument/2006/relationships/image" Target="../media/image63.png"/><Relationship Id="rId23" Type="http://schemas.microsoft.com/office/2007/relationships/hdphoto" Target="../media/hdphoto31.wdp"/><Relationship Id="rId28" Type="http://schemas.openxmlformats.org/officeDocument/2006/relationships/image" Target="../media/image71.png"/><Relationship Id="rId10" Type="http://schemas.openxmlformats.org/officeDocument/2006/relationships/image" Target="../media/image58.png"/><Relationship Id="rId19" Type="http://schemas.microsoft.com/office/2007/relationships/hdphoto" Target="../media/hdphoto29.wdp"/><Relationship Id="rId31" Type="http://schemas.microsoft.com/office/2007/relationships/hdphoto" Target="../media/hdphoto35.wdp"/><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68.png"/><Relationship Id="rId27" Type="http://schemas.microsoft.com/office/2007/relationships/hdphoto" Target="../media/hdphoto33.wdp"/><Relationship Id="rId30" Type="http://schemas.openxmlformats.org/officeDocument/2006/relationships/image" Target="../media/image72.png"/><Relationship Id="rId8"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microsoft.com/office/2007/relationships/hdphoto" Target="../media/hdphoto37.wdp"/><Relationship Id="rId5" Type="http://schemas.openxmlformats.org/officeDocument/2006/relationships/image" Target="../media/image77.png"/><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8" Type="http://schemas.openxmlformats.org/officeDocument/2006/relationships/hyperlink" Target="https://www.tpi.moj.gov.tw/290822/290894/290897/646019/post" TargetMode="External"/><Relationship Id="rId3" Type="http://schemas.openxmlformats.org/officeDocument/2006/relationships/hyperlink" Target="https://data.moi.gov.tw/MoiOD/Data/DataDetail.aspx?oid=AC4C5CF9-682A-450A-8405-45706B8C9588" TargetMode="External"/><Relationship Id="rId7" Type="http://schemas.openxmlformats.org/officeDocument/2006/relationships/hyperlink" Target="https://antidrug.moj.gov.tw/lp-1197-2.html"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hyperlink" Target="https://data.moi.gov.tw/MoiOD/System/DownloadFile.aspx?DATA=B8AF344F-B5C6-4642-AF46-1832054399CE" TargetMode="External"/><Relationship Id="rId5" Type="http://schemas.openxmlformats.org/officeDocument/2006/relationships/hyperlink" Target="https://data.moi.gov.tw/MoiOD/System/DownloadFile.aspx?DATA=CD02C824-45C5-48C8-B631-98B205A2E35A" TargetMode="External"/><Relationship Id="rId4" Type="http://schemas.openxmlformats.org/officeDocument/2006/relationships/hyperlink" Target="https://data.gov.tw/dataset/103066"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www.econ.ntu.edu.tw/ter/new/data/new/TER392/TER392-3.pdf"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hyperlink" Target="https://www.cdc.gov.tw/File/Get/D1p5wR3FhtAbqXqspXh3tw" TargetMode="External"/><Relationship Id="rId5" Type="http://schemas.openxmlformats.org/officeDocument/2006/relationships/hyperlink" Target="https://antidrug.moj.gov.tw/dl-2672-959373c6-d0cb-49a5-8026-bc82a32bb56f.html" TargetMode="External"/><Relationship Id="rId4" Type="http://schemas.openxmlformats.org/officeDocument/2006/relationships/hyperlink" Target="https://www.cprc.moj.gov.tw/media/8616/61181620896.pdf?mediaDL=tru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ä½è¬å¤§æ¸ææ ¸å¿å¹å¼ï¼å°å®¶çºä½ æç ´å°å¤§æ¸æçèª¤è§£- UNWIRE.PR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885" t="9542" r="2308" b="10687"/>
          <a:stretch/>
        </p:blipFill>
        <p:spPr bwMode="auto">
          <a:xfrm>
            <a:off x="-14" y="0"/>
            <a:ext cx="914401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2FA84271-F4D2-4FCA-B4BA-5FA91503C6B1}"/>
              </a:ext>
            </a:extLst>
          </p:cNvPr>
          <p:cNvSpPr/>
          <p:nvPr/>
        </p:nvSpPr>
        <p:spPr>
          <a:xfrm>
            <a:off x="-15" y="2299189"/>
            <a:ext cx="9144000" cy="2409092"/>
          </a:xfrm>
          <a:prstGeom prst="rect">
            <a:avLst/>
          </a:prstGeom>
          <a:solidFill>
            <a:schemeClr val="tx1">
              <a:lumMod val="65000"/>
              <a:lumOff val="3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文本框 4">
            <a:extLst>
              <a:ext uri="{FF2B5EF4-FFF2-40B4-BE49-F238E27FC236}">
                <a16:creationId xmlns:a16="http://schemas.microsoft.com/office/drawing/2014/main" id="{F2A4FEBE-32AB-4B64-BEC1-BA3A73ABF038}"/>
              </a:ext>
            </a:extLst>
          </p:cNvPr>
          <p:cNvSpPr txBox="1"/>
          <p:nvPr/>
        </p:nvSpPr>
        <p:spPr>
          <a:xfrm>
            <a:off x="327519" y="2828321"/>
            <a:ext cx="7814164" cy="715581"/>
          </a:xfrm>
          <a:prstGeom prst="rect">
            <a:avLst/>
          </a:prstGeom>
          <a:noFill/>
        </p:spPr>
        <p:txBody>
          <a:bodyPr wrap="square" rtlCol="0">
            <a:spAutoFit/>
          </a:bodyPr>
          <a:lstStyle/>
          <a:p>
            <a:r>
              <a:rPr lang="zh-TW" altLang="en-US" sz="4050" b="1" dirty="0">
                <a:solidFill>
                  <a:schemeClr val="bg1"/>
                </a:solidFill>
                <a:latin typeface="微軟正黑體" panose="020B0604030504040204" pitchFamily="34" charset="-120"/>
                <a:ea typeface="微軟正黑體" panose="020B0604030504040204" pitchFamily="34" charset="-120"/>
              </a:rPr>
              <a:t>豐饒之地與貧瘠之地的犯案類型</a:t>
            </a:r>
          </a:p>
        </p:txBody>
      </p:sp>
      <p:sp>
        <p:nvSpPr>
          <p:cNvPr id="6" name="矩形 5">
            <a:extLst>
              <a:ext uri="{FF2B5EF4-FFF2-40B4-BE49-F238E27FC236}">
                <a16:creationId xmlns:a16="http://schemas.microsoft.com/office/drawing/2014/main" id="{DB2F92D0-E126-4D99-AB7C-5BBC50A650D3}"/>
              </a:ext>
            </a:extLst>
          </p:cNvPr>
          <p:cNvSpPr/>
          <p:nvPr/>
        </p:nvSpPr>
        <p:spPr>
          <a:xfrm>
            <a:off x="441804" y="2566256"/>
            <a:ext cx="1042988" cy="171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613E9AF0-85EE-44A4-885D-34D71EF1E730}"/>
              </a:ext>
            </a:extLst>
          </p:cNvPr>
          <p:cNvSpPr txBox="1"/>
          <p:nvPr/>
        </p:nvSpPr>
        <p:spPr>
          <a:xfrm>
            <a:off x="6929425" y="4151031"/>
            <a:ext cx="2071703" cy="507831"/>
          </a:xfrm>
          <a:prstGeom prst="rect">
            <a:avLst/>
          </a:prstGeom>
          <a:noFill/>
        </p:spPr>
        <p:txBody>
          <a:bodyPr wrap="square" rtlCol="0">
            <a:spAutoFit/>
          </a:bodyPr>
          <a:lstStyle/>
          <a:p>
            <a:pPr algn="dist"/>
            <a:r>
              <a:rPr lang="zh-TW" altLang="en-US" sz="1350" dirty="0">
                <a:solidFill>
                  <a:schemeClr val="bg1"/>
                </a:solidFill>
                <a:latin typeface="微軟正黑體" panose="020B0604030504040204" pitchFamily="34" charset="-120"/>
                <a:ea typeface="微軟正黑體" panose="020B0604030504040204" pitchFamily="34" charset="-120"/>
              </a:rPr>
              <a:t>指導老師：江傳文老師</a:t>
            </a:r>
            <a:endParaRPr lang="en-US" altLang="zh-CN" sz="1350" dirty="0">
              <a:solidFill>
                <a:schemeClr val="bg1"/>
              </a:solidFill>
              <a:latin typeface="微軟正黑體" panose="020B0604030504040204" pitchFamily="34" charset="-120"/>
              <a:ea typeface="微軟正黑體" panose="020B0604030504040204" pitchFamily="34" charset="-120"/>
            </a:endParaRPr>
          </a:p>
          <a:p>
            <a:pPr algn="dist"/>
            <a:r>
              <a:rPr lang="en-US" altLang="zh-CN" sz="1350" dirty="0">
                <a:solidFill>
                  <a:schemeClr val="bg1"/>
                </a:solidFill>
              </a:rPr>
              <a:t>2021.01.10</a:t>
            </a:r>
          </a:p>
        </p:txBody>
      </p:sp>
      <p:sp>
        <p:nvSpPr>
          <p:cNvPr id="8" name="文本框 7">
            <a:extLst>
              <a:ext uri="{FF2B5EF4-FFF2-40B4-BE49-F238E27FC236}">
                <a16:creationId xmlns:a16="http://schemas.microsoft.com/office/drawing/2014/main" id="{75241FA6-C992-4810-A4C1-5041BE861BC0}"/>
              </a:ext>
            </a:extLst>
          </p:cNvPr>
          <p:cNvSpPr txBox="1"/>
          <p:nvPr/>
        </p:nvSpPr>
        <p:spPr>
          <a:xfrm>
            <a:off x="327518" y="3605963"/>
            <a:ext cx="4807194" cy="715581"/>
          </a:xfrm>
          <a:prstGeom prst="rect">
            <a:avLst/>
          </a:prstGeom>
          <a:noFill/>
        </p:spPr>
        <p:txBody>
          <a:bodyPr wrap="square" rtlCol="0">
            <a:spAutoFit/>
          </a:bodyPr>
          <a:lstStyle/>
          <a:p>
            <a:r>
              <a:rPr lang="en-US" altLang="zh-CN" sz="1350" dirty="0">
                <a:solidFill>
                  <a:schemeClr val="bg1"/>
                </a:solidFill>
              </a:rPr>
              <a:t>Types of crimes in the fertile land and the barren land</a:t>
            </a:r>
            <a:endParaRPr lang="zh-CN" altLang="en-US" sz="1350" dirty="0">
              <a:solidFill>
                <a:schemeClr val="bg1"/>
              </a:solidFill>
            </a:endParaRPr>
          </a:p>
          <a:p>
            <a:endParaRPr lang="zh-CN" altLang="en-US" sz="1350" dirty="0">
              <a:solidFill>
                <a:schemeClr val="bg1"/>
              </a:solidFill>
            </a:endParaRPr>
          </a:p>
          <a:p>
            <a:pPr algn="dist"/>
            <a:endParaRPr lang="zh-CN" altLang="en-US" sz="1350" dirty="0">
              <a:solidFill>
                <a:schemeClr val="bg1"/>
              </a:solidFill>
            </a:endParaRPr>
          </a:p>
        </p:txBody>
      </p:sp>
    </p:spTree>
    <p:extLst>
      <p:ext uri="{BB962C8B-B14F-4D97-AF65-F5344CB8AC3E}">
        <p14:creationId xmlns:p14="http://schemas.microsoft.com/office/powerpoint/2010/main" val="3812543462"/>
      </p:ext>
    </p:extLst>
  </p:cSld>
  <p:clrMapOvr>
    <a:masterClrMapping/>
  </p:clrMapOvr>
  <p:transition spd="slow" advClick="0" advTm="0">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TWO</a:t>
            </a:r>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資料介紹與處理</a:t>
            </a:r>
          </a:p>
        </p:txBody>
      </p:sp>
      <p:sp>
        <p:nvSpPr>
          <p:cNvPr id="9" name="矩形 8"/>
          <p:cNvSpPr/>
          <p:nvPr/>
        </p:nvSpPr>
        <p:spPr>
          <a:xfrm>
            <a:off x="535819" y="1646197"/>
            <a:ext cx="2646878"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綜合所得收入資料</a:t>
            </a:r>
          </a:p>
        </p:txBody>
      </p:sp>
      <p:grpSp>
        <p:nvGrpSpPr>
          <p:cNvPr id="23" name="群組 22"/>
          <p:cNvGrpSpPr/>
          <p:nvPr/>
        </p:nvGrpSpPr>
        <p:grpSpPr>
          <a:xfrm>
            <a:off x="381990" y="4545551"/>
            <a:ext cx="8560264" cy="2063159"/>
            <a:chOff x="381990" y="4610203"/>
            <a:chExt cx="8560264" cy="2063159"/>
          </a:xfrm>
        </p:grpSpPr>
        <p:sp>
          <p:nvSpPr>
            <p:cNvPr id="22" name="矩形 21">
              <a:extLst>
                <a:ext uri="{FF2B5EF4-FFF2-40B4-BE49-F238E27FC236}">
                  <a16:creationId xmlns:a16="http://schemas.microsoft.com/office/drawing/2014/main" id="{2C17EA2F-CD2D-4B7B-8833-ECADA74568E8}"/>
                </a:ext>
              </a:extLst>
            </p:cNvPr>
            <p:cNvSpPr/>
            <p:nvPr/>
          </p:nvSpPr>
          <p:spPr>
            <a:xfrm>
              <a:off x="381990" y="4732908"/>
              <a:ext cx="8560264" cy="1940454"/>
            </a:xfrm>
            <a:prstGeom prst="rect">
              <a:avLst/>
            </a:prstGeom>
            <a:solidFill>
              <a:srgbClr val="2C6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 name="文字方塊 4"/>
            <p:cNvSpPr txBox="1"/>
            <p:nvPr/>
          </p:nvSpPr>
          <p:spPr>
            <a:xfrm>
              <a:off x="489500" y="4610203"/>
              <a:ext cx="8345243" cy="2019142"/>
            </a:xfrm>
            <a:prstGeom prst="rect">
              <a:avLst/>
            </a:prstGeom>
            <a:noFill/>
          </p:spPr>
          <p:txBody>
            <a:bodyPr wrap="square" rtlCol="0">
              <a:spAutoFit/>
            </a:bodyPr>
            <a:lstStyle/>
            <a:p>
              <a:pPr>
                <a:lnSpc>
                  <a:spcPct val="200000"/>
                </a:lnSpc>
              </a:pPr>
              <a:r>
                <a:rPr lang="zh-TW" altLang="en-US" sz="2200" b="1" dirty="0" smtClean="0">
                  <a:solidFill>
                    <a:schemeClr val="bg1"/>
                  </a:solidFill>
                  <a:latin typeface="微軟正黑體" panose="020B0604030504040204" pitchFamily="34" charset="-120"/>
                  <a:ea typeface="微軟正黑體" panose="020B0604030504040204" pitchFamily="34" charset="-120"/>
                </a:rPr>
                <a:t>將非主要分析項目</a:t>
              </a:r>
              <a:r>
                <a:rPr lang="en-US" altLang="zh-TW" sz="2200" b="1" dirty="0" smtClean="0">
                  <a:solidFill>
                    <a:schemeClr val="bg1"/>
                  </a:solidFill>
                  <a:latin typeface="微軟正黑體" panose="020B0604030504040204" pitchFamily="34" charset="-120"/>
                  <a:ea typeface="微軟正黑體" panose="020B0604030504040204" pitchFamily="34" charset="-120"/>
                </a:rPr>
                <a:t>(</a:t>
              </a:r>
              <a:r>
                <a:rPr lang="zh-TW" altLang="en-US" sz="2200" b="1" dirty="0" smtClean="0">
                  <a:solidFill>
                    <a:schemeClr val="bg1"/>
                  </a:solidFill>
                  <a:latin typeface="微軟正黑體" panose="020B0604030504040204" pitchFamily="34" charset="-120"/>
                  <a:ea typeface="微軟正黑體" panose="020B0604030504040204" pitchFamily="34" charset="-120"/>
                </a:rPr>
                <a:t>四分位數和標準差等</a:t>
              </a:r>
              <a:r>
                <a:rPr lang="en-US" altLang="zh-TW" sz="2200" b="1" dirty="0" smtClean="0">
                  <a:solidFill>
                    <a:schemeClr val="bg1"/>
                  </a:solidFill>
                  <a:latin typeface="微軟正黑體" panose="020B0604030504040204" pitchFamily="34" charset="-120"/>
                  <a:ea typeface="微軟正黑體" panose="020B0604030504040204" pitchFamily="34" charset="-120"/>
                </a:rPr>
                <a:t>)</a:t>
              </a:r>
              <a:r>
                <a:rPr lang="zh-TW" altLang="en-US" sz="2200" b="1" dirty="0" smtClean="0">
                  <a:solidFill>
                    <a:schemeClr val="bg1"/>
                  </a:solidFill>
                  <a:latin typeface="微軟正黑體" panose="020B0604030504040204" pitchFamily="34" charset="-120"/>
                  <a:ea typeface="微軟正黑體" panose="020B0604030504040204" pitchFamily="34" charset="-120"/>
                </a:rPr>
                <a:t>移除。                                           </a:t>
              </a:r>
              <a:endParaRPr lang="en-US" altLang="zh-TW" sz="2200" b="1" dirty="0" smtClean="0">
                <a:solidFill>
                  <a:schemeClr val="bg1"/>
                </a:solidFill>
                <a:latin typeface="微軟正黑體" panose="020B0604030504040204" pitchFamily="34" charset="-120"/>
                <a:ea typeface="微軟正黑體" panose="020B0604030504040204" pitchFamily="34" charset="-120"/>
              </a:endParaRPr>
            </a:p>
            <a:p>
              <a:pPr>
                <a:lnSpc>
                  <a:spcPct val="200000"/>
                </a:lnSpc>
              </a:pPr>
              <a:r>
                <a:rPr lang="zh-TW" altLang="en-US" sz="2200" b="1" dirty="0" smtClean="0">
                  <a:solidFill>
                    <a:schemeClr val="bg1"/>
                  </a:solidFill>
                  <a:latin typeface="微軟正黑體" panose="020B0604030504040204" pitchFamily="34" charset="-120"/>
                  <a:ea typeface="微軟正黑體" panose="020B0604030504040204" pitchFamily="34" charset="-120"/>
                </a:rPr>
                <a:t>以各個縣市為單位，統計出綜合所得總額的平均值，再將其區分為是否大於等於該縣市的平均值。</a:t>
              </a:r>
              <a:endParaRPr lang="zh-TW" altLang="en-US" sz="2200" b="1" dirty="0">
                <a:solidFill>
                  <a:schemeClr val="bg1"/>
                </a:solidFill>
                <a:latin typeface="微軟正黑體" panose="020B0604030504040204" pitchFamily="34" charset="-120"/>
                <a:ea typeface="微軟正黑體" panose="020B0604030504040204" pitchFamily="34" charset="-120"/>
              </a:endParaRPr>
            </a:p>
          </p:txBody>
        </p:sp>
      </p:grpSp>
      <p:grpSp>
        <p:nvGrpSpPr>
          <p:cNvPr id="24" name="群組 23"/>
          <p:cNvGrpSpPr/>
          <p:nvPr/>
        </p:nvGrpSpPr>
        <p:grpSpPr>
          <a:xfrm>
            <a:off x="381990" y="2184982"/>
            <a:ext cx="8560264" cy="2332582"/>
            <a:chOff x="381990" y="2509476"/>
            <a:chExt cx="8560264" cy="2332582"/>
          </a:xfrm>
        </p:grpSpPr>
        <p:pic>
          <p:nvPicPr>
            <p:cNvPr id="1026" name="Picture 2" descr="https://lh5.googleusercontent.com/j3YwboDbsw3DMMe004rUXm1wHpRafHP_Buck5H3BK5k7Qk1ZmkhDXOQbzsPfg9Bm1qXxxRruvRQmiSAUkWNt7Yl9AZM553l03cwhSr_gUrFuhp1YgMWSnXZ4bXsLs9w0-km7dyaM"/>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16299" r="39497" b="54947"/>
            <a:stretch/>
          </p:blipFill>
          <p:spPr bwMode="auto">
            <a:xfrm>
              <a:off x="381990" y="2509476"/>
              <a:ext cx="8560264" cy="230319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7420709" y="2509476"/>
              <a:ext cx="1195753" cy="2332582"/>
            </a:xfrm>
            <a:prstGeom prst="rect">
              <a:avLst/>
            </a:prstGeom>
            <a:noFill/>
            <a:ln w="57150">
              <a:solidFill>
                <a:srgbClr val="FA41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5" name="群組 24"/>
          <p:cNvGrpSpPr/>
          <p:nvPr/>
        </p:nvGrpSpPr>
        <p:grpSpPr>
          <a:xfrm>
            <a:off x="103819" y="1298598"/>
            <a:ext cx="432000" cy="432000"/>
            <a:chOff x="300480" y="2964153"/>
            <a:chExt cx="432000" cy="432000"/>
          </a:xfrm>
        </p:grpSpPr>
        <p:sp>
          <p:nvSpPr>
            <p:cNvPr id="27" name="橢圓 26"/>
            <p:cNvSpPr/>
            <p:nvPr/>
          </p:nvSpPr>
          <p:spPr>
            <a:xfrm>
              <a:off x="300480" y="2964153"/>
              <a:ext cx="432000" cy="432000"/>
            </a:xfrm>
            <a:prstGeom prst="ellipse">
              <a:avLst/>
            </a:prstGeom>
            <a:solidFill>
              <a:srgbClr val="25C8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p:cNvSpPr/>
            <p:nvPr/>
          </p:nvSpPr>
          <p:spPr>
            <a:xfrm>
              <a:off x="336480" y="3000153"/>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25C8B6"/>
                  </a:solidFill>
                </a:rPr>
                <a:t>2</a:t>
              </a:r>
              <a:endParaRPr lang="zh-TW" altLang="en-US" dirty="0">
                <a:solidFill>
                  <a:srgbClr val="25C8B6"/>
                </a:solidFill>
              </a:endParaRPr>
            </a:p>
          </p:txBody>
        </p:sp>
      </p:grpSp>
      <p:sp>
        <p:nvSpPr>
          <p:cNvPr id="14" name="文字方塊 13"/>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07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1021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TWO</a:t>
            </a:r>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資料介紹與處理</a:t>
            </a:r>
          </a:p>
        </p:txBody>
      </p:sp>
      <p:sp>
        <p:nvSpPr>
          <p:cNvPr id="9" name="矩形 8"/>
          <p:cNvSpPr/>
          <p:nvPr/>
        </p:nvSpPr>
        <p:spPr>
          <a:xfrm>
            <a:off x="535819" y="1646197"/>
            <a:ext cx="2031325"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犯罪類型資料</a:t>
            </a:r>
          </a:p>
        </p:txBody>
      </p:sp>
      <p:grpSp>
        <p:nvGrpSpPr>
          <p:cNvPr id="4" name="群組 3"/>
          <p:cNvGrpSpPr/>
          <p:nvPr/>
        </p:nvGrpSpPr>
        <p:grpSpPr>
          <a:xfrm>
            <a:off x="103819" y="1288092"/>
            <a:ext cx="432000" cy="432000"/>
            <a:chOff x="301726" y="2267118"/>
            <a:chExt cx="432000" cy="432000"/>
          </a:xfrm>
        </p:grpSpPr>
        <p:sp>
          <p:nvSpPr>
            <p:cNvPr id="21" name="橢圓 20"/>
            <p:cNvSpPr/>
            <p:nvPr/>
          </p:nvSpPr>
          <p:spPr>
            <a:xfrm>
              <a:off x="301726" y="2267118"/>
              <a:ext cx="432000" cy="432000"/>
            </a:xfrm>
            <a:prstGeom prst="ellipse">
              <a:avLst/>
            </a:prstGeom>
            <a:solidFill>
              <a:srgbClr val="2C6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337726" y="2303118"/>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C6B5A"/>
                  </a:solidFill>
                </a:rPr>
                <a:t>1</a:t>
              </a:r>
              <a:endParaRPr lang="zh-TW" altLang="en-US" dirty="0">
                <a:solidFill>
                  <a:srgbClr val="2C6B5A"/>
                </a:solidFill>
              </a:endParaRPr>
            </a:p>
          </p:txBody>
        </p:sp>
      </p:grpSp>
      <p:pic>
        <p:nvPicPr>
          <p:cNvPr id="3074" name="Picture 2" descr="https://lh6.googleusercontent.com/QDdkvTKWYbOrwHYfXXChZqNSXZOVnoA38d4nD1A8x-FMmoar3L8j6cLbzqsRNbEAnrNtwKDtUM2GOOqA8uLVFgAPQI41eKVWsc9XO12PrxJoUO_Zcxhw3Oj00y1WAXEdB0WgnBLK"/>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16040" r="73818" b="37576"/>
          <a:stretch/>
        </p:blipFill>
        <p:spPr bwMode="auto">
          <a:xfrm>
            <a:off x="319819" y="2124852"/>
            <a:ext cx="4463767" cy="444682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p:cNvGrpSpPr/>
          <p:nvPr/>
        </p:nvGrpSpPr>
        <p:grpSpPr>
          <a:xfrm>
            <a:off x="5006109" y="1806635"/>
            <a:ext cx="3863687" cy="4765038"/>
            <a:chOff x="5015346" y="2092962"/>
            <a:chExt cx="3863687" cy="4765038"/>
          </a:xfrm>
        </p:grpSpPr>
        <p:sp>
          <p:nvSpPr>
            <p:cNvPr id="22" name="圓角矩形 21">
              <a:extLst>
                <a:ext uri="{FF2B5EF4-FFF2-40B4-BE49-F238E27FC236}">
                  <a16:creationId xmlns:a16="http://schemas.microsoft.com/office/drawing/2014/main" id="{2C17EA2F-CD2D-4B7B-8833-ECADA74568E8}"/>
                </a:ext>
              </a:extLst>
            </p:cNvPr>
            <p:cNvSpPr/>
            <p:nvPr/>
          </p:nvSpPr>
          <p:spPr>
            <a:xfrm>
              <a:off x="5015346" y="2092962"/>
              <a:ext cx="3863687" cy="4765038"/>
            </a:xfrm>
            <a:prstGeom prst="roundRect">
              <a:avLst/>
            </a:prstGeom>
            <a:solidFill>
              <a:srgbClr val="2C6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3" name="文字方塊 22"/>
            <p:cNvSpPr txBox="1"/>
            <p:nvPr/>
          </p:nvSpPr>
          <p:spPr>
            <a:xfrm flipH="1">
              <a:off x="5166049" y="2379289"/>
              <a:ext cx="3562280" cy="4154984"/>
            </a:xfrm>
            <a:prstGeom prst="rect">
              <a:avLst/>
            </a:prstGeom>
            <a:noFill/>
          </p:spPr>
          <p:txBody>
            <a:bodyPr wrap="square" rtlCol="0">
              <a:spAutoFit/>
            </a:bodyPr>
            <a:lstStyle/>
            <a:p>
              <a:pPr>
                <a:lnSpc>
                  <a:spcPct val="200000"/>
                </a:lnSpc>
              </a:pPr>
              <a:r>
                <a:rPr lang="zh-TW" altLang="en-US" sz="2200" b="1" dirty="0">
                  <a:solidFill>
                    <a:schemeClr val="bg1"/>
                  </a:solidFill>
                  <a:latin typeface="微軟正黑體" panose="020B0604030504040204" pitchFamily="34" charset="-120"/>
                  <a:ea typeface="微軟正黑體" panose="020B0604030504040204" pitchFamily="34" charset="-120"/>
                </a:rPr>
                <a:t>自政府資料開放平台網站</a:t>
              </a:r>
              <a:r>
                <a:rPr lang="zh-TW" altLang="en-US" sz="2200" b="1" dirty="0" smtClean="0">
                  <a:solidFill>
                    <a:schemeClr val="bg1"/>
                  </a:solidFill>
                  <a:latin typeface="微軟正黑體" panose="020B0604030504040204" pitchFamily="34" charset="-120"/>
                  <a:ea typeface="微軟正黑體" panose="020B0604030504040204" pitchFamily="34" charset="-120"/>
                </a:rPr>
                <a:t>中</a:t>
              </a:r>
              <a:endParaRPr lang="en-US" altLang="zh-TW" sz="2200" b="1" dirty="0" smtClean="0">
                <a:solidFill>
                  <a:schemeClr val="bg1"/>
                </a:solidFill>
                <a:latin typeface="微軟正黑體" panose="020B0604030504040204" pitchFamily="34" charset="-120"/>
                <a:ea typeface="微軟正黑體" panose="020B0604030504040204" pitchFamily="34" charset="-120"/>
              </a:endParaRPr>
            </a:p>
            <a:p>
              <a:pPr>
                <a:lnSpc>
                  <a:spcPct val="200000"/>
                </a:lnSpc>
              </a:pPr>
              <a:r>
                <a:rPr lang="zh-TW" altLang="en-US" sz="2200" b="1" dirty="0" smtClean="0">
                  <a:solidFill>
                    <a:schemeClr val="bg1"/>
                  </a:solidFill>
                  <a:latin typeface="微軟正黑體" panose="020B0604030504040204" pitchFamily="34" charset="-120"/>
                  <a:ea typeface="微軟正黑體" panose="020B0604030504040204" pitchFamily="34" charset="-120"/>
                </a:rPr>
                <a:t>，</a:t>
              </a:r>
              <a:r>
                <a:rPr lang="zh-TW" altLang="en-US" sz="2200" b="1" dirty="0">
                  <a:solidFill>
                    <a:schemeClr val="bg1"/>
                  </a:solidFill>
                  <a:latin typeface="微軟正黑體" panose="020B0604030504040204" pitchFamily="34" charset="-120"/>
                  <a:ea typeface="微軟正黑體" panose="020B0604030504040204" pitchFamily="34" charset="-120"/>
                </a:rPr>
                <a:t>蒐集到了全台地區</a:t>
              </a:r>
              <a:r>
                <a:rPr lang="zh-TW" altLang="en-US" sz="2200" b="1" dirty="0" smtClean="0">
                  <a:solidFill>
                    <a:schemeClr val="bg1"/>
                  </a:solidFill>
                  <a:latin typeface="微軟正黑體" panose="020B0604030504040204" pitchFamily="34" charset="-120"/>
                  <a:ea typeface="微軟正黑體" panose="020B0604030504040204" pitchFamily="34" charset="-120"/>
                </a:rPr>
                <a:t>的犯罪類型資料</a:t>
              </a:r>
              <a:r>
                <a:rPr lang="zh-TW" altLang="en-US" sz="2200" b="1" dirty="0">
                  <a:solidFill>
                    <a:schemeClr val="bg1"/>
                  </a:solidFill>
                  <a:latin typeface="微軟正黑體" panose="020B0604030504040204" pitchFamily="34" charset="-120"/>
                  <a:ea typeface="微軟正黑體" panose="020B0604030504040204" pitchFamily="34" charset="-120"/>
                </a:rPr>
                <a:t>，內容包含</a:t>
              </a:r>
              <a:r>
                <a:rPr lang="zh-TW" altLang="en-US" sz="2200" b="1" dirty="0" smtClean="0">
                  <a:solidFill>
                    <a:schemeClr val="bg1"/>
                  </a:solidFill>
                  <a:latin typeface="微軟正黑體" panose="020B0604030504040204" pitchFamily="34" charset="-120"/>
                  <a:ea typeface="微軟正黑體" panose="020B0604030504040204" pitchFamily="34" charset="-120"/>
                </a:rPr>
                <a:t>了犯罪類別、犯罪發生日期以及發生地點，其中原始檔案為三個月份一個檔案。</a:t>
              </a:r>
              <a:endParaRPr lang="en-US" altLang="zh-TW" sz="2200" b="1" dirty="0">
                <a:solidFill>
                  <a:schemeClr val="bg1"/>
                </a:solidFill>
                <a:latin typeface="微軟正黑體" panose="020B0604030504040204" pitchFamily="34" charset="-120"/>
                <a:ea typeface="微軟正黑體" panose="020B0604030504040204" pitchFamily="34" charset="-120"/>
              </a:endParaRPr>
            </a:p>
          </p:txBody>
        </p:sp>
      </p:grpSp>
      <p:sp>
        <p:nvSpPr>
          <p:cNvPr id="12" name="文字方塊 11"/>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08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5634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TWO</a:t>
            </a:r>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資料介紹與處理</a:t>
            </a:r>
          </a:p>
        </p:txBody>
      </p:sp>
      <p:sp>
        <p:nvSpPr>
          <p:cNvPr id="9" name="矩形 8"/>
          <p:cNvSpPr/>
          <p:nvPr/>
        </p:nvSpPr>
        <p:spPr>
          <a:xfrm>
            <a:off x="535819" y="1646197"/>
            <a:ext cx="2031325"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犯罪類型資料</a:t>
            </a:r>
          </a:p>
        </p:txBody>
      </p:sp>
      <p:sp>
        <p:nvSpPr>
          <p:cNvPr id="15" name="文字方塊 14"/>
          <p:cNvSpPr txBox="1"/>
          <p:nvPr/>
        </p:nvSpPr>
        <p:spPr>
          <a:xfrm>
            <a:off x="681483" y="5259269"/>
            <a:ext cx="7981911" cy="1077218"/>
          </a:xfrm>
          <a:prstGeom prst="rect">
            <a:avLst/>
          </a:prstGeom>
          <a:noFill/>
        </p:spPr>
        <p:txBody>
          <a:bodyPr wrap="square" rtlCol="0">
            <a:spAutoFit/>
          </a:bodyPr>
          <a:lstStyle/>
          <a:p>
            <a:pPr>
              <a:lnSpc>
                <a:spcPct val="200000"/>
              </a:lnSpc>
            </a:pPr>
            <a:r>
              <a:rPr lang="zh-TW" altLang="en-US" sz="1600" b="1" dirty="0">
                <a:solidFill>
                  <a:schemeClr val="bg1"/>
                </a:solidFill>
                <a:latin typeface="微軟正黑體" panose="020B0604030504040204" pitchFamily="34" charset="-120"/>
                <a:ea typeface="微軟正黑體" panose="020B0604030504040204" pitchFamily="34" charset="-120"/>
              </a:rPr>
              <a:t>先</a:t>
            </a:r>
            <a:r>
              <a:rPr lang="zh-TW" altLang="en-US" sz="1600" b="1" dirty="0" smtClean="0">
                <a:solidFill>
                  <a:schemeClr val="bg1"/>
                </a:solidFill>
                <a:latin typeface="微軟正黑體" panose="020B0604030504040204" pitchFamily="34" charset="-120"/>
                <a:ea typeface="微軟正黑體" panose="020B0604030504040204" pitchFamily="34" charset="-120"/>
              </a:rPr>
              <a:t>將</a:t>
            </a:r>
            <a:r>
              <a:rPr lang="zh-TW" altLang="en-US" sz="1600" b="1" dirty="0">
                <a:solidFill>
                  <a:schemeClr val="bg1"/>
                </a:solidFill>
                <a:latin typeface="微軟正黑體" panose="020B0604030504040204" pitchFamily="34" charset="-120"/>
                <a:ea typeface="微軟正黑體" panose="020B0604030504040204" pitchFamily="34" charset="-120"/>
              </a:rPr>
              <a:t>一</a:t>
            </a:r>
            <a:r>
              <a:rPr lang="zh-TW" altLang="en-US" sz="1600" b="1" dirty="0" smtClean="0">
                <a:solidFill>
                  <a:schemeClr val="bg1"/>
                </a:solidFill>
                <a:latin typeface="微軟正黑體" panose="020B0604030504040204" pitchFamily="34" charset="-120"/>
                <a:ea typeface="微軟正黑體" panose="020B0604030504040204" pitchFamily="34" charset="-120"/>
              </a:rPr>
              <a:t>整年的犯罪資料統</a:t>
            </a:r>
            <a:r>
              <a:rPr lang="zh-TW" altLang="en-US" sz="1600" b="1" dirty="0">
                <a:solidFill>
                  <a:schemeClr val="bg1"/>
                </a:solidFill>
                <a:latin typeface="微軟正黑體" panose="020B0604030504040204" pitchFamily="34" charset="-120"/>
                <a:ea typeface="微軟正黑體" panose="020B0604030504040204" pitchFamily="34" charset="-120"/>
              </a:rPr>
              <a:t>整成一</a:t>
            </a:r>
            <a:r>
              <a:rPr lang="zh-TW" altLang="en-US" sz="1600" b="1" dirty="0" smtClean="0">
                <a:solidFill>
                  <a:schemeClr val="bg1"/>
                </a:solidFill>
                <a:latin typeface="微軟正黑體" panose="020B0604030504040204" pitchFamily="34" charset="-120"/>
                <a:ea typeface="微軟正黑體" panose="020B0604030504040204" pitchFamily="34" charset="-120"/>
              </a:rPr>
              <a:t>份，接將</a:t>
            </a:r>
            <a:r>
              <a:rPr lang="zh-TW" altLang="en-US" sz="1600" b="1" dirty="0">
                <a:solidFill>
                  <a:schemeClr val="bg1"/>
                </a:solidFill>
                <a:latin typeface="微軟正黑體" panose="020B0604030504040204" pitchFamily="34" charset="-120"/>
                <a:ea typeface="微軟正黑體" panose="020B0604030504040204" pitchFamily="34" charset="-120"/>
              </a:rPr>
              <a:t>案件發生日期刪除，依據每個地區將其所有案件類型進行統計。</a:t>
            </a:r>
          </a:p>
        </p:txBody>
      </p:sp>
      <p:grpSp>
        <p:nvGrpSpPr>
          <p:cNvPr id="17" name="群組 16"/>
          <p:cNvGrpSpPr/>
          <p:nvPr/>
        </p:nvGrpSpPr>
        <p:grpSpPr>
          <a:xfrm>
            <a:off x="327524" y="2364594"/>
            <a:ext cx="3863687" cy="2302239"/>
            <a:chOff x="5052292" y="2324671"/>
            <a:chExt cx="3863687" cy="2302239"/>
          </a:xfrm>
        </p:grpSpPr>
        <p:sp>
          <p:nvSpPr>
            <p:cNvPr id="18" name="圓角矩形 17">
              <a:extLst>
                <a:ext uri="{FF2B5EF4-FFF2-40B4-BE49-F238E27FC236}">
                  <a16:creationId xmlns:a16="http://schemas.microsoft.com/office/drawing/2014/main" id="{2C17EA2F-CD2D-4B7B-8833-ECADA74568E8}"/>
                </a:ext>
              </a:extLst>
            </p:cNvPr>
            <p:cNvSpPr/>
            <p:nvPr/>
          </p:nvSpPr>
          <p:spPr>
            <a:xfrm>
              <a:off x="5052292" y="2324671"/>
              <a:ext cx="3863687" cy="2302239"/>
            </a:xfrm>
            <a:prstGeom prst="roundRect">
              <a:avLst/>
            </a:prstGeom>
            <a:solidFill>
              <a:srgbClr val="2C6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9" name="文字方塊 18"/>
            <p:cNvSpPr txBox="1"/>
            <p:nvPr/>
          </p:nvSpPr>
          <p:spPr>
            <a:xfrm flipH="1">
              <a:off x="5209308" y="2404347"/>
              <a:ext cx="3549653" cy="2019142"/>
            </a:xfrm>
            <a:prstGeom prst="rect">
              <a:avLst/>
            </a:prstGeom>
            <a:noFill/>
          </p:spPr>
          <p:txBody>
            <a:bodyPr wrap="square" rtlCol="0">
              <a:spAutoFit/>
            </a:bodyPr>
            <a:lstStyle/>
            <a:p>
              <a:pPr>
                <a:lnSpc>
                  <a:spcPct val="200000"/>
                </a:lnSpc>
              </a:pPr>
              <a:r>
                <a:rPr lang="zh-TW" altLang="en-US" sz="2200" b="1" dirty="0" smtClean="0">
                  <a:solidFill>
                    <a:schemeClr val="bg1"/>
                  </a:solidFill>
                  <a:latin typeface="微軟正黑體" panose="020B0604030504040204" pitchFamily="34" charset="-120"/>
                  <a:ea typeface="微軟正黑體" panose="020B0604030504040204" pitchFamily="34" charset="-120"/>
                </a:rPr>
                <a:t>處理資料的過程中會發現，其中某些項目會缺少鄉鎮區</a:t>
              </a:r>
              <a:endParaRPr lang="en-US" altLang="zh-TW" sz="2200" b="1" dirty="0" smtClean="0">
                <a:solidFill>
                  <a:schemeClr val="bg1"/>
                </a:solidFill>
                <a:latin typeface="微軟正黑體" panose="020B0604030504040204" pitchFamily="34" charset="-120"/>
                <a:ea typeface="微軟正黑體" panose="020B0604030504040204" pitchFamily="34" charset="-120"/>
              </a:endParaRPr>
            </a:p>
            <a:p>
              <a:pPr>
                <a:lnSpc>
                  <a:spcPct val="200000"/>
                </a:lnSpc>
              </a:pPr>
              <a:r>
                <a:rPr lang="zh-TW" altLang="en-US" sz="2200" b="1" dirty="0" smtClean="0">
                  <a:solidFill>
                    <a:schemeClr val="bg1"/>
                  </a:solidFill>
                  <a:latin typeface="微軟正黑體" panose="020B0604030504040204" pitchFamily="34" charset="-120"/>
                  <a:ea typeface="微軟正黑體" panose="020B0604030504040204" pitchFamily="34" charset="-120"/>
                </a:rPr>
                <a:t>，故將其剔除。</a:t>
              </a:r>
              <a:endParaRPr lang="en-US" altLang="zh-TW" sz="2200" b="1" dirty="0">
                <a:solidFill>
                  <a:schemeClr val="bg1"/>
                </a:solidFill>
                <a:latin typeface="微軟正黑體" panose="020B0604030504040204" pitchFamily="34" charset="-120"/>
                <a:ea typeface="微軟正黑體" panose="020B0604030504040204" pitchFamily="34" charset="-120"/>
              </a:endParaRPr>
            </a:p>
          </p:txBody>
        </p:sp>
      </p:grpSp>
      <p:grpSp>
        <p:nvGrpSpPr>
          <p:cNvPr id="22" name="群組 21"/>
          <p:cNvGrpSpPr/>
          <p:nvPr/>
        </p:nvGrpSpPr>
        <p:grpSpPr>
          <a:xfrm>
            <a:off x="103819" y="1298598"/>
            <a:ext cx="432000" cy="432000"/>
            <a:chOff x="300480" y="2964153"/>
            <a:chExt cx="432000" cy="432000"/>
          </a:xfrm>
        </p:grpSpPr>
        <p:sp>
          <p:nvSpPr>
            <p:cNvPr id="23" name="橢圓 22"/>
            <p:cNvSpPr/>
            <p:nvPr/>
          </p:nvSpPr>
          <p:spPr>
            <a:xfrm>
              <a:off x="300480" y="2964153"/>
              <a:ext cx="432000" cy="432000"/>
            </a:xfrm>
            <a:prstGeom prst="ellipse">
              <a:avLst/>
            </a:prstGeom>
            <a:solidFill>
              <a:srgbClr val="25C8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p:cNvSpPr/>
            <p:nvPr/>
          </p:nvSpPr>
          <p:spPr>
            <a:xfrm>
              <a:off x="336480" y="3000153"/>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25C8B6"/>
                  </a:solidFill>
                </a:rPr>
                <a:t>2</a:t>
              </a:r>
              <a:endParaRPr lang="zh-TW" altLang="en-US" dirty="0">
                <a:solidFill>
                  <a:srgbClr val="25C8B6"/>
                </a:solidFill>
              </a:endParaRPr>
            </a:p>
          </p:txBody>
        </p:sp>
      </p:grpSp>
      <p:grpSp>
        <p:nvGrpSpPr>
          <p:cNvPr id="11" name="群組 10"/>
          <p:cNvGrpSpPr/>
          <p:nvPr/>
        </p:nvGrpSpPr>
        <p:grpSpPr>
          <a:xfrm>
            <a:off x="4034193" y="3515712"/>
            <a:ext cx="5015573" cy="3220989"/>
            <a:chOff x="4034193" y="3515712"/>
            <a:chExt cx="5015573" cy="3220989"/>
          </a:xfrm>
        </p:grpSpPr>
        <p:grpSp>
          <p:nvGrpSpPr>
            <p:cNvPr id="8" name="群組 7"/>
            <p:cNvGrpSpPr/>
            <p:nvPr/>
          </p:nvGrpSpPr>
          <p:grpSpPr>
            <a:xfrm>
              <a:off x="4236255" y="3515712"/>
              <a:ext cx="4813511" cy="3220989"/>
              <a:chOff x="4978400" y="4123196"/>
              <a:chExt cx="3607273" cy="2272145"/>
            </a:xfrm>
          </p:grpSpPr>
          <p:pic>
            <p:nvPicPr>
              <p:cNvPr id="6146" name="Picture 2" descr="https://lh4.googleusercontent.com/s4OO0io6NkIYTxhX__YivBHeCzQYY5_l47OQ2mpUcUTEMBEtMs2FTHvJ-3hPOrIGxZiVJRusnTNzNul7FQ-oIX9z2Hx1hk8Dd7Xr2fnhB_gf76UKNwC00T411BmQSLfQO3il7I-8"/>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15997" r="72420" b="52780"/>
              <a:stretch/>
            </p:blipFill>
            <p:spPr bwMode="auto">
              <a:xfrm>
                <a:off x="5015456" y="4123196"/>
                <a:ext cx="3570217" cy="227214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978400" y="4498109"/>
                <a:ext cx="3509818" cy="249382"/>
              </a:xfrm>
              <a:prstGeom prst="rect">
                <a:avLst/>
              </a:prstGeom>
              <a:noFill/>
              <a:ln w="38100">
                <a:solidFill>
                  <a:srgbClr val="FA41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0" name="直線單箭頭接點 9"/>
            <p:cNvCxnSpPr>
              <a:stCxn id="5" idx="1"/>
            </p:cNvCxnSpPr>
            <p:nvPr/>
          </p:nvCxnSpPr>
          <p:spPr>
            <a:xfrm flipH="1" flipV="1">
              <a:off x="4034193" y="4180114"/>
              <a:ext cx="202062" cy="438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文字方塊 19"/>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09</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0840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TWO</a:t>
            </a:r>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資料介紹與處理</a:t>
            </a:r>
          </a:p>
        </p:txBody>
      </p:sp>
      <p:sp>
        <p:nvSpPr>
          <p:cNvPr id="9" name="矩形 8"/>
          <p:cNvSpPr/>
          <p:nvPr/>
        </p:nvSpPr>
        <p:spPr>
          <a:xfrm>
            <a:off x="535819" y="1646197"/>
            <a:ext cx="2031325"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犯罪類型資料</a:t>
            </a:r>
          </a:p>
        </p:txBody>
      </p:sp>
      <p:pic>
        <p:nvPicPr>
          <p:cNvPr id="5122" name="Picture 2" descr="https://lh3.googleusercontent.com/sRvZzSuT6UkRN9kbAiU0PZv7LH70mq22aq2avdyKVnNhwIedOuZJDExV_tI5btBKRoxVolGvF_JlUD_ns-bBoqxuWYb5vrXytFHi2DJr-tMZ8ePuOSxPt3rJJV_YuoxZ-7tYhuZ2"/>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22349" r="66537" b="58502"/>
          <a:stretch/>
        </p:blipFill>
        <p:spPr bwMode="auto">
          <a:xfrm>
            <a:off x="578655" y="2168662"/>
            <a:ext cx="8187569" cy="2532698"/>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群組 12"/>
          <p:cNvGrpSpPr/>
          <p:nvPr/>
        </p:nvGrpSpPr>
        <p:grpSpPr>
          <a:xfrm>
            <a:off x="578655" y="5061529"/>
            <a:ext cx="8187570" cy="1547182"/>
            <a:chOff x="381990" y="5103701"/>
            <a:chExt cx="8560264" cy="1569661"/>
          </a:xfrm>
        </p:grpSpPr>
        <p:sp>
          <p:nvSpPr>
            <p:cNvPr id="14" name="矩形 13">
              <a:extLst>
                <a:ext uri="{FF2B5EF4-FFF2-40B4-BE49-F238E27FC236}">
                  <a16:creationId xmlns:a16="http://schemas.microsoft.com/office/drawing/2014/main" id="{2C17EA2F-CD2D-4B7B-8833-ECADA74568E8}"/>
                </a:ext>
              </a:extLst>
            </p:cNvPr>
            <p:cNvSpPr/>
            <p:nvPr/>
          </p:nvSpPr>
          <p:spPr>
            <a:xfrm>
              <a:off x="381990" y="5103701"/>
              <a:ext cx="8560264" cy="1569661"/>
            </a:xfrm>
            <a:prstGeom prst="rect">
              <a:avLst/>
            </a:prstGeom>
            <a:solidFill>
              <a:srgbClr val="2C6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5" name="文字方塊 14"/>
            <p:cNvSpPr txBox="1"/>
            <p:nvPr/>
          </p:nvSpPr>
          <p:spPr>
            <a:xfrm>
              <a:off x="489499" y="5124453"/>
              <a:ext cx="8345244" cy="1361532"/>
            </a:xfrm>
            <a:prstGeom prst="rect">
              <a:avLst/>
            </a:prstGeom>
            <a:noFill/>
          </p:spPr>
          <p:txBody>
            <a:bodyPr wrap="square" rtlCol="0">
              <a:spAutoFit/>
            </a:bodyPr>
            <a:lstStyle/>
            <a:p>
              <a:pPr>
                <a:lnSpc>
                  <a:spcPct val="200000"/>
                </a:lnSpc>
              </a:pPr>
              <a:r>
                <a:rPr lang="zh-TW" altLang="en-US" sz="2200" b="1" dirty="0">
                  <a:solidFill>
                    <a:schemeClr val="bg1"/>
                  </a:solidFill>
                  <a:latin typeface="微軟正黑體" panose="020B0604030504040204" pitchFamily="34" charset="-120"/>
                  <a:ea typeface="微軟正黑體" panose="020B0604030504040204" pitchFamily="34" charset="-120"/>
                </a:rPr>
                <a:t>先</a:t>
              </a:r>
              <a:r>
                <a:rPr lang="zh-TW" altLang="en-US" sz="2200" b="1" dirty="0" smtClean="0">
                  <a:solidFill>
                    <a:schemeClr val="bg1"/>
                  </a:solidFill>
                  <a:latin typeface="微軟正黑體" panose="020B0604030504040204" pitchFamily="34" charset="-120"/>
                  <a:ea typeface="微軟正黑體" panose="020B0604030504040204" pitchFamily="34" charset="-120"/>
                </a:rPr>
                <a:t>將</a:t>
              </a:r>
              <a:r>
                <a:rPr lang="zh-TW" altLang="en-US" sz="2200" b="1" dirty="0">
                  <a:solidFill>
                    <a:schemeClr val="bg1"/>
                  </a:solidFill>
                  <a:latin typeface="微軟正黑體" panose="020B0604030504040204" pitchFamily="34" charset="-120"/>
                  <a:ea typeface="微軟正黑體" panose="020B0604030504040204" pitchFamily="34" charset="-120"/>
                </a:rPr>
                <a:t>一</a:t>
              </a:r>
              <a:r>
                <a:rPr lang="zh-TW" altLang="en-US" sz="2200" b="1" dirty="0" smtClean="0">
                  <a:solidFill>
                    <a:schemeClr val="bg1"/>
                  </a:solidFill>
                  <a:latin typeface="微軟正黑體" panose="020B0604030504040204" pitchFamily="34" charset="-120"/>
                  <a:ea typeface="微軟正黑體" panose="020B0604030504040204" pitchFamily="34" charset="-120"/>
                </a:rPr>
                <a:t>整年的犯罪資料統</a:t>
              </a:r>
              <a:r>
                <a:rPr lang="zh-TW" altLang="en-US" sz="2200" b="1" dirty="0">
                  <a:solidFill>
                    <a:schemeClr val="bg1"/>
                  </a:solidFill>
                  <a:latin typeface="微軟正黑體" panose="020B0604030504040204" pitchFamily="34" charset="-120"/>
                  <a:ea typeface="微軟正黑體" panose="020B0604030504040204" pitchFamily="34" charset="-120"/>
                </a:rPr>
                <a:t>整成一</a:t>
              </a:r>
              <a:r>
                <a:rPr lang="zh-TW" altLang="en-US" sz="2200" b="1" dirty="0" smtClean="0">
                  <a:solidFill>
                    <a:schemeClr val="bg1"/>
                  </a:solidFill>
                  <a:latin typeface="微軟正黑體" panose="020B0604030504040204" pitchFamily="34" charset="-120"/>
                  <a:ea typeface="微軟正黑體" panose="020B0604030504040204" pitchFamily="34" charset="-120"/>
                </a:rPr>
                <a:t>份，</a:t>
              </a:r>
              <a:r>
                <a:rPr lang="zh-TW" altLang="en-US" sz="2200" b="1" dirty="0">
                  <a:solidFill>
                    <a:schemeClr val="bg1"/>
                  </a:solidFill>
                  <a:latin typeface="微軟正黑體" panose="020B0604030504040204" pitchFamily="34" charset="-120"/>
                  <a:ea typeface="微軟正黑體" panose="020B0604030504040204" pitchFamily="34" charset="-120"/>
                </a:rPr>
                <a:t>接著將案件發生日期刪除，依據每個地區將其所有案件類型進行統計。</a:t>
              </a:r>
            </a:p>
          </p:txBody>
        </p:sp>
      </p:grpSp>
      <p:grpSp>
        <p:nvGrpSpPr>
          <p:cNvPr id="17" name="群組 16"/>
          <p:cNvGrpSpPr/>
          <p:nvPr/>
        </p:nvGrpSpPr>
        <p:grpSpPr>
          <a:xfrm>
            <a:off x="103819" y="1298598"/>
            <a:ext cx="432000" cy="432000"/>
            <a:chOff x="300480" y="2964153"/>
            <a:chExt cx="432000" cy="432000"/>
          </a:xfrm>
        </p:grpSpPr>
        <p:sp>
          <p:nvSpPr>
            <p:cNvPr id="18" name="橢圓 17"/>
            <p:cNvSpPr/>
            <p:nvPr/>
          </p:nvSpPr>
          <p:spPr>
            <a:xfrm>
              <a:off x="300480" y="2964153"/>
              <a:ext cx="432000" cy="432000"/>
            </a:xfrm>
            <a:prstGeom prst="ellipse">
              <a:avLst/>
            </a:prstGeom>
            <a:solidFill>
              <a:srgbClr val="25C8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p:nvSpPr>
          <p:spPr>
            <a:xfrm>
              <a:off x="336480" y="3000153"/>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25C8B6"/>
                  </a:solidFill>
                </a:rPr>
                <a:t>2</a:t>
              </a:r>
              <a:endParaRPr lang="zh-TW" altLang="en-US" dirty="0">
                <a:solidFill>
                  <a:srgbClr val="25C8B6"/>
                </a:solidFill>
              </a:endParaRPr>
            </a:p>
          </p:txBody>
        </p:sp>
      </p:grpSp>
      <p:sp>
        <p:nvSpPr>
          <p:cNvPr id="12" name="文字方塊 11"/>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3810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TWO</a:t>
            </a:r>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資料介紹與處理</a:t>
            </a:r>
          </a:p>
        </p:txBody>
      </p:sp>
      <p:sp>
        <p:nvSpPr>
          <p:cNvPr id="9" name="矩形 8"/>
          <p:cNvSpPr/>
          <p:nvPr/>
        </p:nvSpPr>
        <p:spPr>
          <a:xfrm>
            <a:off x="535819" y="1646197"/>
            <a:ext cx="1415772"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資料統合</a:t>
            </a:r>
          </a:p>
        </p:txBody>
      </p:sp>
      <p:grpSp>
        <p:nvGrpSpPr>
          <p:cNvPr id="17" name="群組 16"/>
          <p:cNvGrpSpPr/>
          <p:nvPr/>
        </p:nvGrpSpPr>
        <p:grpSpPr>
          <a:xfrm>
            <a:off x="103819" y="1298598"/>
            <a:ext cx="432000" cy="432000"/>
            <a:chOff x="300480" y="2964153"/>
            <a:chExt cx="432000" cy="432000"/>
          </a:xfrm>
        </p:grpSpPr>
        <p:sp>
          <p:nvSpPr>
            <p:cNvPr id="18" name="橢圓 17"/>
            <p:cNvSpPr/>
            <p:nvPr/>
          </p:nvSpPr>
          <p:spPr>
            <a:xfrm>
              <a:off x="300480" y="2964153"/>
              <a:ext cx="432000" cy="432000"/>
            </a:xfrm>
            <a:prstGeom prst="ellipse">
              <a:avLst/>
            </a:prstGeom>
            <a:solidFill>
              <a:srgbClr val="25C8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p:nvSpPr>
          <p:spPr>
            <a:xfrm>
              <a:off x="336480" y="3000153"/>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25C8B6"/>
                  </a:solidFill>
                </a:rPr>
                <a:t>2</a:t>
              </a:r>
              <a:endParaRPr lang="zh-TW" altLang="en-US" dirty="0">
                <a:solidFill>
                  <a:srgbClr val="25C8B6"/>
                </a:solidFill>
              </a:endParaRPr>
            </a:p>
          </p:txBody>
        </p:sp>
      </p:grpSp>
      <p:grpSp>
        <p:nvGrpSpPr>
          <p:cNvPr id="21" name="群組 20"/>
          <p:cNvGrpSpPr/>
          <p:nvPr/>
        </p:nvGrpSpPr>
        <p:grpSpPr>
          <a:xfrm>
            <a:off x="617295" y="5052290"/>
            <a:ext cx="7937986" cy="1469808"/>
            <a:chOff x="381990" y="5103701"/>
            <a:chExt cx="8560264" cy="3009457"/>
          </a:xfrm>
        </p:grpSpPr>
        <p:sp>
          <p:nvSpPr>
            <p:cNvPr id="22" name="矩形 21">
              <a:extLst>
                <a:ext uri="{FF2B5EF4-FFF2-40B4-BE49-F238E27FC236}">
                  <a16:creationId xmlns:a16="http://schemas.microsoft.com/office/drawing/2014/main" id="{2C17EA2F-CD2D-4B7B-8833-ECADA74568E8}"/>
                </a:ext>
              </a:extLst>
            </p:cNvPr>
            <p:cNvSpPr/>
            <p:nvPr/>
          </p:nvSpPr>
          <p:spPr>
            <a:xfrm>
              <a:off x="381990" y="5103701"/>
              <a:ext cx="8560264" cy="3009457"/>
            </a:xfrm>
            <a:prstGeom prst="rect">
              <a:avLst/>
            </a:prstGeom>
            <a:solidFill>
              <a:srgbClr val="2C6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3" name="文字方塊 22"/>
            <p:cNvSpPr txBox="1"/>
            <p:nvPr/>
          </p:nvSpPr>
          <p:spPr>
            <a:xfrm>
              <a:off x="489500" y="5160434"/>
              <a:ext cx="8345244" cy="2747837"/>
            </a:xfrm>
            <a:prstGeom prst="rect">
              <a:avLst/>
            </a:prstGeom>
            <a:noFill/>
          </p:spPr>
          <p:txBody>
            <a:bodyPr wrap="square" rtlCol="0">
              <a:spAutoFit/>
            </a:bodyPr>
            <a:lstStyle/>
            <a:p>
              <a:pPr>
                <a:lnSpc>
                  <a:spcPct val="200000"/>
                </a:lnSpc>
              </a:pPr>
              <a:r>
                <a:rPr lang="zh-TW" altLang="en-US" sz="2200" b="1" dirty="0">
                  <a:solidFill>
                    <a:schemeClr val="bg1"/>
                  </a:solidFill>
                  <a:latin typeface="微軟正黑體" panose="020B0604030504040204" pitchFamily="34" charset="-120"/>
                  <a:ea typeface="微軟正黑體" panose="020B0604030504040204" pitchFamily="34" charset="-120"/>
                </a:rPr>
                <a:t>為方便進行關聯分析</a:t>
              </a:r>
              <a:r>
                <a:rPr lang="zh-TW" altLang="en-US" sz="2200" b="1" dirty="0" smtClean="0">
                  <a:solidFill>
                    <a:schemeClr val="bg1"/>
                  </a:solidFill>
                  <a:latin typeface="微軟正黑體" panose="020B0604030504040204" pitchFamily="34" charset="-120"/>
                  <a:ea typeface="微軟正黑體" panose="020B0604030504040204" pitchFamily="34" charset="-120"/>
                </a:rPr>
                <a:t>，將</a:t>
              </a:r>
              <a:r>
                <a:rPr lang="zh-TW" altLang="en-US" sz="2200" b="1" dirty="0">
                  <a:solidFill>
                    <a:schemeClr val="bg1"/>
                  </a:solidFill>
                  <a:latin typeface="微軟正黑體" panose="020B0604030504040204" pitchFamily="34" charset="-120"/>
                  <a:ea typeface="微軟正黑體" panose="020B0604030504040204" pitchFamily="34" charset="-120"/>
                </a:rPr>
                <a:t>兩份資料</a:t>
              </a:r>
              <a:r>
                <a:rPr lang="en-US" altLang="zh-TW" sz="2200" b="1" dirty="0">
                  <a:solidFill>
                    <a:schemeClr val="bg1"/>
                  </a:solidFill>
                  <a:latin typeface="微軟正黑體" panose="020B0604030504040204" pitchFamily="34" charset="-120"/>
                  <a:ea typeface="微軟正黑體" panose="020B0604030504040204" pitchFamily="34" charset="-120"/>
                </a:rPr>
                <a:t>(</a:t>
              </a:r>
              <a:r>
                <a:rPr lang="zh-TW" altLang="en-US" sz="2200" b="1" dirty="0">
                  <a:solidFill>
                    <a:schemeClr val="bg1"/>
                  </a:solidFill>
                  <a:latin typeface="微軟正黑體" panose="020B0604030504040204" pitchFamily="34" charset="-120"/>
                  <a:ea typeface="微軟正黑體" panose="020B0604030504040204" pitchFamily="34" charset="-120"/>
                </a:rPr>
                <a:t>綜合所得收入與犯罪資料</a:t>
              </a:r>
              <a:r>
                <a:rPr lang="en-US" altLang="zh-TW" sz="2200" b="1" dirty="0">
                  <a:solidFill>
                    <a:schemeClr val="bg1"/>
                  </a:solidFill>
                  <a:latin typeface="微軟正黑體" panose="020B0604030504040204" pitchFamily="34" charset="-120"/>
                  <a:ea typeface="微軟正黑體" panose="020B0604030504040204" pitchFamily="34" charset="-120"/>
                </a:rPr>
                <a:t>)</a:t>
              </a:r>
              <a:r>
                <a:rPr lang="zh-TW" altLang="en-US" sz="2200" b="1" dirty="0">
                  <a:solidFill>
                    <a:schemeClr val="bg1"/>
                  </a:solidFill>
                  <a:latin typeface="微軟正黑體" panose="020B0604030504040204" pitchFamily="34" charset="-120"/>
                  <a:ea typeface="微軟正黑體" panose="020B0604030504040204" pitchFamily="34" charset="-120"/>
                </a:rPr>
                <a:t>進行統</a:t>
              </a:r>
              <a:r>
                <a:rPr lang="zh-TW" altLang="en-US" sz="2200" b="1" dirty="0" smtClean="0">
                  <a:solidFill>
                    <a:schemeClr val="bg1"/>
                  </a:solidFill>
                  <a:latin typeface="微軟正黑體" panose="020B0604030504040204" pitchFamily="34" charset="-120"/>
                  <a:ea typeface="微軟正黑體" panose="020B0604030504040204" pitchFamily="34" charset="-120"/>
                </a:rPr>
                <a:t>整。</a:t>
              </a:r>
              <a:endParaRPr lang="zh-TW" altLang="en-US" sz="2200" b="1" dirty="0">
                <a:solidFill>
                  <a:schemeClr val="bg1"/>
                </a:solidFill>
                <a:latin typeface="微軟正黑體" panose="020B0604030504040204" pitchFamily="34" charset="-120"/>
                <a:ea typeface="微軟正黑體" panose="020B0604030504040204" pitchFamily="34" charset="-120"/>
              </a:endParaRPr>
            </a:p>
          </p:txBody>
        </p:sp>
      </p:grpSp>
      <p:grpSp>
        <p:nvGrpSpPr>
          <p:cNvPr id="7" name="群組 6"/>
          <p:cNvGrpSpPr/>
          <p:nvPr/>
        </p:nvGrpSpPr>
        <p:grpSpPr>
          <a:xfrm>
            <a:off x="617295" y="2218381"/>
            <a:ext cx="7937986" cy="2538347"/>
            <a:chOff x="617295" y="2218381"/>
            <a:chExt cx="7937986" cy="2538347"/>
          </a:xfrm>
        </p:grpSpPr>
        <p:pic>
          <p:nvPicPr>
            <p:cNvPr id="7170" name="Picture 2" descr="https://lh5.googleusercontent.com/ZibL8Xs498mu5udf2oXLdnCiMTr5u7xvyktr7uDcuevYpO7g9tIG4MlfHqOFZWVjlBe3FSAYon7WdSL9zZ7nbrbVjYIBCelK9e79_EqTeCxZsm8OrgFKlJO65Q3pduAkjCDaEVBt"/>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15871" r="26198" b="44728"/>
            <a:stretch/>
          </p:blipFill>
          <p:spPr bwMode="auto">
            <a:xfrm>
              <a:off x="617295" y="2218381"/>
              <a:ext cx="7937986" cy="239056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911927" y="2218381"/>
              <a:ext cx="3685309" cy="2538346"/>
            </a:xfrm>
            <a:prstGeom prst="rect">
              <a:avLst/>
            </a:prstGeom>
            <a:solidFill>
              <a:srgbClr val="FA415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5597236" y="2218381"/>
              <a:ext cx="2958045" cy="253834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877455" y="2218382"/>
              <a:ext cx="1034472" cy="2538346"/>
            </a:xfrm>
            <a:prstGeom prst="rect">
              <a:avLst/>
            </a:prstGeom>
            <a:solidFill>
              <a:srgbClr val="7030A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 name="文字方塊 15"/>
          <p:cNvSpPr txBox="1"/>
          <p:nvPr/>
        </p:nvSpPr>
        <p:spPr>
          <a:xfrm>
            <a:off x="8481710" y="473629"/>
            <a:ext cx="406906"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637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è¯åå ±ç³»è³æç§"/>
          <p:cNvPicPr>
            <a:picLocks noChangeAspect="1" noChangeArrowheads="1"/>
          </p:cNvPicPr>
          <p:nvPr/>
        </p:nvPicPr>
        <p:blipFill rotWithShape="1">
          <a:blip r:embed="rId3">
            <a:extLst>
              <a:ext uri="{28A0092B-C50C-407E-A947-70E740481C1C}">
                <a14:useLocalDpi xmlns:a14="http://schemas.microsoft.com/office/drawing/2010/main" val="0"/>
              </a:ext>
            </a:extLst>
          </a:blip>
          <a:srcRect r="10834"/>
          <a:stretch/>
        </p:blipFill>
        <p:spPr bwMode="auto">
          <a:xfrm>
            <a:off x="0" y="-2"/>
            <a:ext cx="9144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122AEAC0-D140-414C-9893-AB2DB8D760DD}"/>
              </a:ext>
            </a:extLst>
          </p:cNvPr>
          <p:cNvSpPr/>
          <p:nvPr/>
        </p:nvSpPr>
        <p:spPr>
          <a:xfrm>
            <a:off x="0" y="-9246"/>
            <a:ext cx="9144000" cy="6858000"/>
          </a:xfrm>
          <a:prstGeom prst="rect">
            <a:avLst/>
          </a:prstGeom>
          <a:solidFill>
            <a:schemeClr val="bg2">
              <a:lumMod val="1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文本框 8">
            <a:extLst>
              <a:ext uri="{FF2B5EF4-FFF2-40B4-BE49-F238E27FC236}">
                <a16:creationId xmlns:a16="http://schemas.microsoft.com/office/drawing/2014/main" id="{73B9A112-4596-416C-855D-44B3C692D699}"/>
              </a:ext>
            </a:extLst>
          </p:cNvPr>
          <p:cNvSpPr txBox="1"/>
          <p:nvPr/>
        </p:nvSpPr>
        <p:spPr>
          <a:xfrm>
            <a:off x="3014663" y="4588145"/>
            <a:ext cx="3114675" cy="400110"/>
          </a:xfrm>
          <a:prstGeom prst="rect">
            <a:avLst/>
          </a:prstGeom>
          <a:noFill/>
        </p:spPr>
        <p:txBody>
          <a:bodyPr wrap="square" rtlCol="0">
            <a:spAutoFit/>
          </a:bodyPr>
          <a:lstStyle/>
          <a:p>
            <a:pPr algn="dist"/>
            <a:r>
              <a:rPr lang="zh-TW" altLang="en-US" sz="2000" dirty="0">
                <a:solidFill>
                  <a:schemeClr val="bg1"/>
                </a:solidFill>
                <a:latin typeface="Adobe 繁黑體 Std B" panose="020B0700000000000000" pitchFamily="34" charset="-120"/>
                <a:ea typeface="Adobe 繁黑體 Std B" panose="020B0700000000000000" pitchFamily="34" charset="-120"/>
              </a:rPr>
              <a:t>方法介紹</a:t>
            </a:r>
            <a:endParaRPr lang="zh-CN" altLang="en-US" sz="2000" dirty="0"/>
          </a:p>
        </p:txBody>
      </p:sp>
      <p:cxnSp>
        <p:nvCxnSpPr>
          <p:cNvPr id="13" name="直接连接符 5">
            <a:extLst>
              <a:ext uri="{FF2B5EF4-FFF2-40B4-BE49-F238E27FC236}">
                <a16:creationId xmlns:a16="http://schemas.microsoft.com/office/drawing/2014/main" id="{5E43D641-EAD2-458A-93EF-4FA4E353ECF3}"/>
              </a:ext>
            </a:extLst>
          </p:cNvPr>
          <p:cNvCxnSpPr/>
          <p:nvPr/>
        </p:nvCxnSpPr>
        <p:spPr>
          <a:xfrm>
            <a:off x="4572000" y="-1"/>
            <a:ext cx="0" cy="1436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6">
            <a:extLst>
              <a:ext uri="{FF2B5EF4-FFF2-40B4-BE49-F238E27FC236}">
                <a16:creationId xmlns:a16="http://schemas.microsoft.com/office/drawing/2014/main" id="{6AF9BD7C-0CD6-4D18-BAE1-49741A93EB19}"/>
              </a:ext>
            </a:extLst>
          </p:cNvPr>
          <p:cNvCxnSpPr/>
          <p:nvPr/>
        </p:nvCxnSpPr>
        <p:spPr>
          <a:xfrm>
            <a:off x="4572000" y="5392615"/>
            <a:ext cx="0" cy="1436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7">
            <a:extLst>
              <a:ext uri="{FF2B5EF4-FFF2-40B4-BE49-F238E27FC236}">
                <a16:creationId xmlns:a16="http://schemas.microsoft.com/office/drawing/2014/main" id="{D35DA0AB-F39F-4D63-BD9C-AFAE9AE4F11A}"/>
              </a:ext>
            </a:extLst>
          </p:cNvPr>
          <p:cNvSpPr txBox="1"/>
          <p:nvPr/>
        </p:nvSpPr>
        <p:spPr>
          <a:xfrm>
            <a:off x="1353166" y="2245443"/>
            <a:ext cx="7167714" cy="1685077"/>
          </a:xfrm>
          <a:prstGeom prst="rect">
            <a:avLst/>
          </a:prstGeom>
          <a:noFill/>
        </p:spPr>
        <p:txBody>
          <a:bodyPr wrap="square" rtlCol="0">
            <a:spAutoFit/>
          </a:bodyPr>
          <a:lstStyle/>
          <a:p>
            <a:r>
              <a:rPr lang="en-US" altLang="zh-CN" sz="10350" dirty="0">
                <a:solidFill>
                  <a:schemeClr val="bg1"/>
                </a:solidFill>
              </a:rPr>
              <a:t>PART THREE</a:t>
            </a:r>
            <a:endParaRPr lang="zh-CN" altLang="en-US" sz="10350" dirty="0">
              <a:solidFill>
                <a:schemeClr val="bg1"/>
              </a:solidFill>
            </a:endParaRPr>
          </a:p>
        </p:txBody>
      </p:sp>
    </p:spTree>
    <p:extLst>
      <p:ext uri="{BB962C8B-B14F-4D97-AF65-F5344CB8AC3E}">
        <p14:creationId xmlns:p14="http://schemas.microsoft.com/office/powerpoint/2010/main" val="1010453312"/>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CN" sz="2700" b="1" dirty="0" smtClean="0"/>
              <a:t>THREE</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方法介紹</a:t>
            </a:r>
          </a:p>
        </p:txBody>
      </p:sp>
      <p:sp>
        <p:nvSpPr>
          <p:cNvPr id="9" name="矩形 8"/>
          <p:cNvSpPr/>
          <p:nvPr/>
        </p:nvSpPr>
        <p:spPr>
          <a:xfrm>
            <a:off x="388038" y="1396817"/>
            <a:ext cx="2807179" cy="461665"/>
          </a:xfrm>
          <a:prstGeom prst="rect">
            <a:avLst/>
          </a:prstGeom>
        </p:spPr>
        <p:txBody>
          <a:bodyPr wrap="none">
            <a:spAutoFit/>
          </a:bodyPr>
          <a:lstStyle/>
          <a:p>
            <a:r>
              <a:rPr lang="en-US" altLang="zh-TW" sz="2400" b="1" dirty="0">
                <a:latin typeface="微軟正黑體" panose="020B0604030504040204" pitchFamily="34" charset="-120"/>
                <a:ea typeface="微軟正黑體" panose="020B0604030504040204" pitchFamily="34" charset="-120"/>
              </a:rPr>
              <a:t>K-means </a:t>
            </a:r>
            <a:r>
              <a:rPr lang="zh-TW" altLang="en-US" sz="2400" b="1" dirty="0">
                <a:latin typeface="微軟正黑體" panose="020B0604030504040204" pitchFamily="34" charset="-120"/>
                <a:ea typeface="微軟正黑體" panose="020B0604030504040204" pitchFamily="34" charset="-120"/>
              </a:rPr>
              <a:t>分群方法</a:t>
            </a:r>
          </a:p>
        </p:txBody>
      </p:sp>
      <p:sp>
        <p:nvSpPr>
          <p:cNvPr id="11" name="文字方塊 10"/>
          <p:cNvSpPr txBox="1"/>
          <p:nvPr/>
        </p:nvSpPr>
        <p:spPr>
          <a:xfrm>
            <a:off x="811764" y="2714864"/>
            <a:ext cx="7529804" cy="2123658"/>
          </a:xfrm>
          <a:prstGeom prst="rect">
            <a:avLst/>
          </a:prstGeom>
          <a:noFill/>
        </p:spPr>
        <p:txBody>
          <a:bodyPr wrap="square" rtlCol="0">
            <a:spAutoFit/>
          </a:bodyPr>
          <a:lstStyle/>
          <a:p>
            <a:pPr>
              <a:lnSpc>
                <a:spcPct val="200000"/>
              </a:lnSpc>
            </a:pPr>
            <a:r>
              <a:rPr lang="en-US" altLang="zh-TW" sz="2200" b="1" dirty="0">
                <a:latin typeface="微軟正黑體" panose="020B0604030504040204" pitchFamily="34" charset="-120"/>
                <a:ea typeface="微軟正黑體" panose="020B0604030504040204" pitchFamily="34" charset="-120"/>
              </a:rPr>
              <a:t>K-means</a:t>
            </a:r>
            <a:r>
              <a:rPr lang="en-US" altLang="zh-TW" sz="2200" dirty="0"/>
              <a:t> </a:t>
            </a:r>
            <a:r>
              <a:rPr lang="zh-TW" altLang="en-US" sz="2200" b="1" dirty="0">
                <a:latin typeface="微軟正黑體" panose="020B0604030504040204" pitchFamily="34" charset="-120"/>
                <a:ea typeface="微軟正黑體" panose="020B0604030504040204" pitchFamily="34" charset="-120"/>
              </a:rPr>
              <a:t>分群方法是一種分割式分群法</a:t>
            </a:r>
            <a:r>
              <a:rPr lang="zh-TW" altLang="en-US" sz="2200" b="1" dirty="0" smtClean="0">
                <a:latin typeface="微軟正黑體" panose="020B0604030504040204" pitchFamily="34" charset="-120"/>
                <a:ea typeface="微軟正黑體" panose="020B0604030504040204" pitchFamily="34" charset="-120"/>
              </a:rPr>
              <a:t>。</a:t>
            </a:r>
            <a:endParaRPr lang="en-US" altLang="zh-TW" sz="2200" b="1" dirty="0" smtClean="0">
              <a:latin typeface="微軟正黑體" panose="020B0604030504040204" pitchFamily="34" charset="-120"/>
              <a:ea typeface="微軟正黑體" panose="020B0604030504040204" pitchFamily="34" charset="-120"/>
            </a:endParaRPr>
          </a:p>
          <a:p>
            <a:pPr>
              <a:lnSpc>
                <a:spcPct val="200000"/>
              </a:lnSpc>
            </a:pPr>
            <a:r>
              <a:rPr lang="zh-TW" altLang="en-US" sz="2200" b="1" dirty="0" smtClean="0">
                <a:latin typeface="微軟正黑體" panose="020B0604030504040204" pitchFamily="34" charset="-120"/>
                <a:ea typeface="微軟正黑體" panose="020B0604030504040204" pitchFamily="34" charset="-120"/>
              </a:rPr>
              <a:t>分割</a:t>
            </a:r>
            <a:r>
              <a:rPr lang="zh-TW" altLang="en-US" sz="2200" b="1" dirty="0">
                <a:latin typeface="微軟正黑體" panose="020B0604030504040204" pitchFamily="34" charset="-120"/>
                <a:ea typeface="微軟正黑體" panose="020B0604030504040204" pitchFamily="34" charset="-120"/>
              </a:rPr>
              <a:t>式分群法，就是在開始時就設定好群集數量，之後藉著反覆修正群心以達到分群的目的。</a:t>
            </a:r>
          </a:p>
        </p:txBody>
      </p:sp>
      <p:grpSp>
        <p:nvGrpSpPr>
          <p:cNvPr id="28" name="群組 27"/>
          <p:cNvGrpSpPr/>
          <p:nvPr/>
        </p:nvGrpSpPr>
        <p:grpSpPr>
          <a:xfrm>
            <a:off x="139819" y="1959431"/>
            <a:ext cx="3947163" cy="4513629"/>
            <a:chOff x="381990" y="4815565"/>
            <a:chExt cx="4126836" cy="4579201"/>
          </a:xfrm>
        </p:grpSpPr>
        <p:sp>
          <p:nvSpPr>
            <p:cNvPr id="29" name="矩形 28">
              <a:extLst>
                <a:ext uri="{FF2B5EF4-FFF2-40B4-BE49-F238E27FC236}">
                  <a16:creationId xmlns:a16="http://schemas.microsoft.com/office/drawing/2014/main" id="{2C17EA2F-CD2D-4B7B-8833-ECADA74568E8}"/>
                </a:ext>
              </a:extLst>
            </p:cNvPr>
            <p:cNvSpPr/>
            <p:nvPr/>
          </p:nvSpPr>
          <p:spPr>
            <a:xfrm>
              <a:off x="381990" y="4815565"/>
              <a:ext cx="4126836" cy="4579201"/>
            </a:xfrm>
            <a:prstGeom prst="rect">
              <a:avLst/>
            </a:prstGeom>
            <a:solidFill>
              <a:srgbClr val="F0B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0" name="文字方塊 29"/>
            <p:cNvSpPr txBox="1"/>
            <p:nvPr/>
          </p:nvSpPr>
          <p:spPr>
            <a:xfrm>
              <a:off x="527826" y="5047666"/>
              <a:ext cx="3795465" cy="4215346"/>
            </a:xfrm>
            <a:prstGeom prst="rect">
              <a:avLst/>
            </a:prstGeom>
            <a:noFill/>
          </p:spPr>
          <p:txBody>
            <a:bodyPr wrap="square" rtlCol="0">
              <a:spAutoFit/>
            </a:bodyPr>
            <a:lstStyle/>
            <a:p>
              <a:pPr marL="342900" indent="-342900">
                <a:buFont typeface="+mj-lt"/>
                <a:buAutoNum type="arabicPeriod"/>
              </a:pPr>
              <a:r>
                <a:rPr lang="zh-TW" altLang="en-US" sz="2200" b="1" dirty="0">
                  <a:latin typeface="微軟正黑體" panose="020B0604030504040204" pitchFamily="34" charset="-120"/>
                  <a:ea typeface="微軟正黑體" panose="020B0604030504040204" pitchFamily="34" charset="-120"/>
                </a:rPr>
                <a:t>群集數量推定為</a:t>
              </a:r>
              <a:r>
                <a:rPr lang="en-US" altLang="zh-TW" sz="2200" b="1" dirty="0">
                  <a:latin typeface="微軟正黑體" panose="020B0604030504040204" pitchFamily="34" charset="-120"/>
                  <a:ea typeface="微軟正黑體" panose="020B0604030504040204" pitchFamily="34" charset="-120"/>
                </a:rPr>
                <a:t>K</a:t>
              </a:r>
              <a:r>
                <a:rPr lang="zh-TW" altLang="en-US" sz="2200" b="1" dirty="0">
                  <a:latin typeface="微軟正黑體" panose="020B0604030504040204" pitchFamily="34" charset="-120"/>
                  <a:ea typeface="微軟正黑體" panose="020B0604030504040204" pitchFamily="34" charset="-120"/>
                </a:rPr>
                <a:t>，隨機選取</a:t>
              </a:r>
              <a:r>
                <a:rPr lang="en-US" altLang="zh-TW" sz="2200" b="1" dirty="0">
                  <a:latin typeface="微軟正黑體" panose="020B0604030504040204" pitchFamily="34" charset="-120"/>
                  <a:ea typeface="微軟正黑體" panose="020B0604030504040204" pitchFamily="34" charset="-120"/>
                </a:rPr>
                <a:t>K</a:t>
              </a:r>
              <a:r>
                <a:rPr lang="zh-TW" altLang="en-US" sz="2200" b="1" dirty="0">
                  <a:latin typeface="微軟正黑體" panose="020B0604030504040204" pitchFamily="34" charset="-120"/>
                  <a:ea typeface="微軟正黑體" panose="020B0604030504040204" pitchFamily="34" charset="-120"/>
                </a:rPr>
                <a:t>個點作為群集中心</a:t>
              </a:r>
              <a:r>
                <a:rPr lang="zh-TW" altLang="en-US" sz="2200" b="1" dirty="0" smtClean="0">
                  <a:latin typeface="微軟正黑體" panose="020B0604030504040204" pitchFamily="34" charset="-120"/>
                  <a:ea typeface="微軟正黑體" panose="020B0604030504040204" pitchFamily="34" charset="-120"/>
                </a:rPr>
                <a:t>。</a:t>
              </a:r>
              <a:endParaRPr lang="en-US" altLang="zh-TW" sz="2200" b="1" dirty="0" smtClean="0">
                <a:latin typeface="微軟正黑體" panose="020B0604030504040204" pitchFamily="34" charset="-120"/>
                <a:ea typeface="微軟正黑體" panose="020B0604030504040204" pitchFamily="34" charset="-120"/>
              </a:endParaRPr>
            </a:p>
            <a:p>
              <a:endParaRPr lang="zh-TW" altLang="en-US" sz="2200" b="1" dirty="0">
                <a:latin typeface="微軟正黑體" panose="020B0604030504040204" pitchFamily="34" charset="-120"/>
                <a:ea typeface="微軟正黑體" panose="020B0604030504040204" pitchFamily="34" charset="-120"/>
              </a:endParaRPr>
            </a:p>
            <a:p>
              <a:pPr marL="457200" indent="-457200">
                <a:buFont typeface="+mj-lt"/>
                <a:buAutoNum type="arabicPeriod" startAt="2"/>
              </a:pPr>
              <a:r>
                <a:rPr lang="zh-TW" altLang="en-US" sz="2200" b="1" dirty="0">
                  <a:latin typeface="微軟正黑體" panose="020B0604030504040204" pitchFamily="34" charset="-120"/>
                  <a:ea typeface="微軟正黑體" panose="020B0604030504040204" pitchFamily="34" charset="-120"/>
                </a:rPr>
                <a:t>將每一個點分類到離該點最近的群集中心（常用歐基里德距離）</a:t>
              </a:r>
              <a:r>
                <a:rPr lang="zh-TW" altLang="en-US" sz="2200" b="1" dirty="0" smtClean="0">
                  <a:latin typeface="微軟正黑體" panose="020B0604030504040204" pitchFamily="34" charset="-120"/>
                  <a:ea typeface="微軟正黑體" panose="020B0604030504040204" pitchFamily="34" charset="-120"/>
                </a:rPr>
                <a:t>。</a:t>
              </a:r>
              <a:endParaRPr lang="en-US" altLang="zh-TW" sz="2200" b="1" dirty="0" smtClean="0">
                <a:latin typeface="微軟正黑體" panose="020B0604030504040204" pitchFamily="34" charset="-120"/>
                <a:ea typeface="微軟正黑體" panose="020B0604030504040204" pitchFamily="34" charset="-120"/>
              </a:endParaRPr>
            </a:p>
            <a:p>
              <a:endParaRPr lang="zh-TW" altLang="en-US" sz="2200" b="1" dirty="0">
                <a:latin typeface="微軟正黑體" panose="020B0604030504040204" pitchFamily="34" charset="-120"/>
                <a:ea typeface="微軟正黑體" panose="020B0604030504040204" pitchFamily="34" charset="-120"/>
              </a:endParaRPr>
            </a:p>
            <a:p>
              <a:pPr marL="457200" indent="-457200">
                <a:buFont typeface="+mj-lt"/>
                <a:buAutoNum type="arabicPeriod" startAt="3"/>
              </a:pPr>
              <a:r>
                <a:rPr lang="zh-TW" altLang="en-US" sz="2200" b="1" dirty="0">
                  <a:latin typeface="微軟正黑體" panose="020B0604030504040204" pitchFamily="34" charset="-120"/>
                  <a:ea typeface="微軟正黑體" panose="020B0604030504040204" pitchFamily="34" charset="-120"/>
                </a:rPr>
                <a:t>重新計算各組的群集中心</a:t>
              </a:r>
              <a:r>
                <a:rPr lang="en-US" altLang="zh-TW" sz="2200" b="1" dirty="0">
                  <a:latin typeface="微軟正黑體" panose="020B0604030504040204" pitchFamily="34" charset="-120"/>
                  <a:ea typeface="微軟正黑體" panose="020B0604030504040204" pitchFamily="34" charset="-120"/>
                </a:rPr>
                <a:t>(</a:t>
              </a:r>
              <a:r>
                <a:rPr lang="zh-TW" altLang="en-US" sz="2200" b="1" dirty="0">
                  <a:latin typeface="微軟正黑體" panose="020B0604030504040204" pitchFamily="34" charset="-120"/>
                  <a:ea typeface="微軟正黑體" panose="020B0604030504040204" pitchFamily="34" charset="-120"/>
                </a:rPr>
                <a:t>常用平均值</a:t>
              </a:r>
              <a:r>
                <a:rPr lang="en-US" altLang="zh-TW" sz="2200" b="1" dirty="0">
                  <a:latin typeface="微軟正黑體" panose="020B0604030504040204" pitchFamily="34" charset="-120"/>
                  <a:ea typeface="微軟正黑體" panose="020B0604030504040204" pitchFamily="34" charset="-120"/>
                </a:rPr>
                <a:t>)</a:t>
              </a:r>
              <a:r>
                <a:rPr lang="zh-TW" altLang="en-US" sz="2200" b="1" dirty="0" smtClean="0">
                  <a:latin typeface="微軟正黑體" panose="020B0604030504040204" pitchFamily="34" charset="-120"/>
                  <a:ea typeface="微軟正黑體" panose="020B0604030504040204" pitchFamily="34" charset="-120"/>
                </a:rPr>
                <a:t>。</a:t>
              </a:r>
              <a:endParaRPr lang="en-US" altLang="zh-TW" sz="2200" b="1" dirty="0" smtClean="0">
                <a:latin typeface="微軟正黑體" panose="020B0604030504040204" pitchFamily="34" charset="-120"/>
                <a:ea typeface="微軟正黑體" panose="020B0604030504040204" pitchFamily="34" charset="-120"/>
              </a:endParaRPr>
            </a:p>
            <a:p>
              <a:endParaRPr lang="zh-TW" altLang="en-US" sz="2200" b="1" dirty="0">
                <a:latin typeface="微軟正黑體" panose="020B0604030504040204" pitchFamily="34" charset="-120"/>
                <a:ea typeface="微軟正黑體" panose="020B0604030504040204" pitchFamily="34" charset="-120"/>
              </a:endParaRPr>
            </a:p>
            <a:p>
              <a:r>
                <a:rPr lang="zh-TW" altLang="en-US" sz="2200" b="1" dirty="0">
                  <a:latin typeface="微軟正黑體" panose="020B0604030504040204" pitchFamily="34" charset="-120"/>
                  <a:ea typeface="微軟正黑體" panose="020B0604030504040204" pitchFamily="34" charset="-120"/>
                </a:rPr>
                <a:t>反覆</a:t>
              </a:r>
              <a:r>
                <a:rPr lang="en-US" altLang="zh-TW" sz="2200" b="1" dirty="0">
                  <a:latin typeface="微軟正黑體" panose="020B0604030504040204" pitchFamily="34" charset="-120"/>
                  <a:ea typeface="微軟正黑體" panose="020B0604030504040204" pitchFamily="34" charset="-120"/>
                </a:rPr>
                <a:t>2</a:t>
              </a:r>
              <a:r>
                <a:rPr lang="zh-TW" altLang="en-US" sz="2200" b="1" dirty="0">
                  <a:latin typeface="微軟正黑體" panose="020B0604030504040204" pitchFamily="34" charset="-120"/>
                  <a:ea typeface="微軟正黑體" panose="020B0604030504040204" pitchFamily="34" charset="-120"/>
                </a:rPr>
                <a:t>、</a:t>
              </a:r>
              <a:r>
                <a:rPr lang="en-US" altLang="zh-TW" sz="2200" b="1" dirty="0">
                  <a:latin typeface="微軟正黑體" panose="020B0604030504040204" pitchFamily="34" charset="-120"/>
                  <a:ea typeface="微軟正黑體" panose="020B0604030504040204" pitchFamily="34" charset="-120"/>
                </a:rPr>
                <a:t>3</a:t>
              </a:r>
              <a:r>
                <a:rPr lang="zh-TW" altLang="en-US" sz="2200" b="1" dirty="0" smtClean="0">
                  <a:latin typeface="微軟正黑體" panose="020B0604030504040204" pitchFamily="34" charset="-120"/>
                  <a:ea typeface="微軟正黑體" panose="020B0604030504040204" pitchFamily="34" charset="-120"/>
                </a:rPr>
                <a:t>步驟直到</a:t>
              </a:r>
              <a:r>
                <a:rPr lang="zh-TW" altLang="en-US" sz="2200" b="1" dirty="0">
                  <a:latin typeface="微軟正黑體" panose="020B0604030504040204" pitchFamily="34" charset="-120"/>
                  <a:ea typeface="微軟正黑體" panose="020B0604030504040204" pitchFamily="34" charset="-120"/>
                </a:rPr>
                <a:t>群集中心固定</a:t>
              </a:r>
              <a:r>
                <a:rPr lang="zh-TW" altLang="en-US" sz="2200" b="1" dirty="0" smtClean="0">
                  <a:latin typeface="微軟正黑體" panose="020B0604030504040204" pitchFamily="34" charset="-120"/>
                  <a:ea typeface="微軟正黑體" panose="020B0604030504040204" pitchFamily="34" charset="-120"/>
                </a:rPr>
                <a:t>不變。</a:t>
              </a:r>
              <a:endParaRPr lang="zh-TW" altLang="en-US" sz="2200" b="1" dirty="0">
                <a:latin typeface="微軟正黑體" panose="020B0604030504040204" pitchFamily="34" charset="-120"/>
                <a:ea typeface="微軟正黑體" panose="020B0604030504040204" pitchFamily="34" charset="-120"/>
              </a:endParaRPr>
            </a:p>
          </p:txBody>
        </p:sp>
      </p:grpSp>
      <p:pic>
        <p:nvPicPr>
          <p:cNvPr id="14" name="圖片 13"/>
          <p:cNvPicPr>
            <a:picLocks noChangeAspect="1"/>
          </p:cNvPicPr>
          <p:nvPr/>
        </p:nvPicPr>
        <p:blipFill rotWithShape="1">
          <a:blip r:embed="rId3">
            <a:extLst>
              <a:ext uri="{28A0092B-C50C-407E-A947-70E740481C1C}">
                <a14:useLocalDpi xmlns:a14="http://schemas.microsoft.com/office/drawing/2010/main" val="0"/>
              </a:ext>
            </a:extLst>
          </a:blip>
          <a:srcRect l="2539" t="8827" r="6332" b="9032"/>
          <a:stretch/>
        </p:blipFill>
        <p:spPr>
          <a:xfrm>
            <a:off x="4081569" y="1610025"/>
            <a:ext cx="4750815" cy="4879417"/>
          </a:xfrm>
          <a:prstGeom prst="rect">
            <a:avLst/>
          </a:prstGeom>
          <a:ln>
            <a:noFill/>
          </a:ln>
        </p:spPr>
      </p:pic>
      <p:sp>
        <p:nvSpPr>
          <p:cNvPr id="22" name="文字方塊 21"/>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a:t>
            </a:r>
            <a:endParaRPr lang="zh-TW" altLang="en-US" dirty="0">
              <a:latin typeface="Times New Roman" panose="02020603050405020304" pitchFamily="18" charset="0"/>
              <a:cs typeface="Times New Roman" panose="02020603050405020304" pitchFamily="18" charset="0"/>
            </a:endParaRPr>
          </a:p>
        </p:txBody>
      </p:sp>
      <p:pic>
        <p:nvPicPr>
          <p:cNvPr id="13" name="圖片 12"/>
          <p:cNvPicPr>
            <a:picLocks noChangeAspect="1"/>
          </p:cNvPicPr>
          <p:nvPr/>
        </p:nvPicPr>
        <p:blipFill rotWithShape="1">
          <a:blip r:embed="rId4">
            <a:extLst>
              <a:ext uri="{28A0092B-C50C-407E-A947-70E740481C1C}">
                <a14:useLocalDpi xmlns:a14="http://schemas.microsoft.com/office/drawing/2010/main" val="0"/>
              </a:ext>
            </a:extLst>
          </a:blip>
          <a:srcRect l="2706" t="8800" r="6499" b="9337"/>
          <a:stretch/>
        </p:blipFill>
        <p:spPr>
          <a:xfrm>
            <a:off x="4090956" y="1610210"/>
            <a:ext cx="4733476" cy="4862850"/>
          </a:xfrm>
          <a:prstGeom prst="rect">
            <a:avLst/>
          </a:prstGeom>
          <a:ln>
            <a:noFill/>
          </a:ln>
        </p:spPr>
      </p:pic>
      <p:pic>
        <p:nvPicPr>
          <p:cNvPr id="12" name="圖片 11"/>
          <p:cNvPicPr>
            <a:picLocks noChangeAspect="1"/>
          </p:cNvPicPr>
          <p:nvPr/>
        </p:nvPicPr>
        <p:blipFill rotWithShape="1">
          <a:blip r:embed="rId5">
            <a:extLst>
              <a:ext uri="{28A0092B-C50C-407E-A947-70E740481C1C}">
                <a14:useLocalDpi xmlns:a14="http://schemas.microsoft.com/office/drawing/2010/main" val="0"/>
              </a:ext>
            </a:extLst>
          </a:blip>
          <a:srcRect l="2540" t="8974" r="6666" b="9396"/>
          <a:stretch/>
        </p:blipFill>
        <p:spPr>
          <a:xfrm>
            <a:off x="4086982" y="1617669"/>
            <a:ext cx="4733476" cy="4849074"/>
          </a:xfrm>
          <a:prstGeom prst="rect">
            <a:avLst/>
          </a:prstGeom>
          <a:ln>
            <a:noFill/>
          </a:ln>
        </p:spPr>
      </p:pic>
      <p:pic>
        <p:nvPicPr>
          <p:cNvPr id="10" name="圖片 9"/>
          <p:cNvPicPr>
            <a:picLocks noChangeAspect="1"/>
          </p:cNvPicPr>
          <p:nvPr/>
        </p:nvPicPr>
        <p:blipFill rotWithShape="1">
          <a:blip r:embed="rId6">
            <a:extLst>
              <a:ext uri="{28A0092B-C50C-407E-A947-70E740481C1C}">
                <a14:useLocalDpi xmlns:a14="http://schemas.microsoft.com/office/drawing/2010/main" val="0"/>
              </a:ext>
            </a:extLst>
          </a:blip>
          <a:srcRect l="2540" t="8828" r="6666" b="9470"/>
          <a:stretch/>
        </p:blipFill>
        <p:spPr>
          <a:xfrm>
            <a:off x="4086982" y="1612179"/>
            <a:ext cx="4733476" cy="4853408"/>
          </a:xfrm>
          <a:prstGeom prst="rect">
            <a:avLst/>
          </a:prstGeom>
          <a:ln>
            <a:noFill/>
          </a:ln>
        </p:spPr>
      </p:pic>
    </p:spTree>
    <p:extLst>
      <p:ext uri="{BB962C8B-B14F-4D97-AF65-F5344CB8AC3E}">
        <p14:creationId xmlns:p14="http://schemas.microsoft.com/office/powerpoint/2010/main" val="3437652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CN" sz="2700" b="1" dirty="0" smtClean="0"/>
              <a:t>THREE</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方法介紹</a:t>
            </a:r>
          </a:p>
        </p:txBody>
      </p:sp>
      <p:sp>
        <p:nvSpPr>
          <p:cNvPr id="9" name="矩形 8"/>
          <p:cNvSpPr/>
          <p:nvPr/>
        </p:nvSpPr>
        <p:spPr>
          <a:xfrm>
            <a:off x="388038" y="1396817"/>
            <a:ext cx="4571829" cy="461665"/>
          </a:xfrm>
          <a:prstGeom prst="rect">
            <a:avLst/>
          </a:prstGeom>
        </p:spPr>
        <p:txBody>
          <a:bodyPr wrap="none">
            <a:spAutoFit/>
          </a:bodyPr>
          <a:lstStyle/>
          <a:p>
            <a:r>
              <a:rPr lang="en-US" altLang="zh-TW" sz="2400" b="1" dirty="0">
                <a:latin typeface="微軟正黑體" panose="020B0604030504040204" pitchFamily="34" charset="-120"/>
                <a:ea typeface="微軟正黑體" panose="020B0604030504040204" pitchFamily="34" charset="-120"/>
              </a:rPr>
              <a:t>FP-GROWTH</a:t>
            </a:r>
            <a:r>
              <a:rPr lang="zh-TW" altLang="en-US" sz="2400" b="1" dirty="0">
                <a:latin typeface="微軟正黑體" panose="020B0604030504040204" pitchFamily="34" charset="-120"/>
                <a:ea typeface="微軟正黑體" panose="020B0604030504040204" pitchFamily="34" charset="-120"/>
              </a:rPr>
              <a:t>關聯規則分析方法</a:t>
            </a:r>
          </a:p>
        </p:txBody>
      </p:sp>
      <p:grpSp>
        <p:nvGrpSpPr>
          <p:cNvPr id="28" name="群組 27"/>
          <p:cNvGrpSpPr/>
          <p:nvPr/>
        </p:nvGrpSpPr>
        <p:grpSpPr>
          <a:xfrm>
            <a:off x="275486" y="1894392"/>
            <a:ext cx="4222623" cy="4883222"/>
            <a:chOff x="381990" y="5024009"/>
            <a:chExt cx="2091984" cy="8794320"/>
          </a:xfrm>
        </p:grpSpPr>
        <p:sp>
          <p:nvSpPr>
            <p:cNvPr id="29" name="矩形 28">
              <a:extLst>
                <a:ext uri="{FF2B5EF4-FFF2-40B4-BE49-F238E27FC236}">
                  <a16:creationId xmlns:a16="http://schemas.microsoft.com/office/drawing/2014/main" id="{2C17EA2F-CD2D-4B7B-8833-ECADA74568E8}"/>
                </a:ext>
              </a:extLst>
            </p:cNvPr>
            <p:cNvSpPr/>
            <p:nvPr/>
          </p:nvSpPr>
          <p:spPr>
            <a:xfrm>
              <a:off x="381990" y="5103698"/>
              <a:ext cx="2091984" cy="8714631"/>
            </a:xfrm>
            <a:prstGeom prst="rect">
              <a:avLst/>
            </a:prstGeom>
            <a:solidFill>
              <a:srgbClr val="F0B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0" name="文字方塊 29"/>
            <p:cNvSpPr txBox="1"/>
            <p:nvPr/>
          </p:nvSpPr>
          <p:spPr>
            <a:xfrm>
              <a:off x="404870" y="5024009"/>
              <a:ext cx="2046225" cy="8514014"/>
            </a:xfrm>
            <a:prstGeom prst="rect">
              <a:avLst/>
            </a:prstGeom>
            <a:noFill/>
          </p:spPr>
          <p:txBody>
            <a:bodyPr wrap="square" rtlCol="0">
              <a:spAutoFit/>
            </a:bodyPr>
            <a:lstStyle/>
            <a:p>
              <a:pPr>
                <a:lnSpc>
                  <a:spcPct val="200000"/>
                </a:lnSpc>
              </a:pPr>
              <a:r>
                <a:rPr lang="zh-TW" altLang="en-US" sz="2200" b="1" dirty="0">
                  <a:latin typeface="微軟正黑體" panose="020B0604030504040204" pitchFamily="34" charset="-120"/>
                  <a:ea typeface="微軟正黑體" panose="020B0604030504040204" pitchFamily="34" charset="-120"/>
                </a:rPr>
                <a:t>在關聯規則分析中，最常用的就是</a:t>
              </a:r>
              <a:r>
                <a:rPr lang="en-US" altLang="zh-TW" sz="2200" b="1" dirty="0">
                  <a:latin typeface="微軟正黑體" panose="020B0604030504040204" pitchFamily="34" charset="-120"/>
                  <a:ea typeface="微軟正黑體" panose="020B0604030504040204" pitchFamily="34" charset="-120"/>
                </a:rPr>
                <a:t>APRIORI</a:t>
              </a:r>
              <a:r>
                <a:rPr lang="zh-TW" altLang="en-US" sz="2200" b="1" dirty="0">
                  <a:latin typeface="微軟正黑體" panose="020B0604030504040204" pitchFamily="34" charset="-120"/>
                  <a:ea typeface="微軟正黑體" panose="020B0604030504040204" pitchFamily="34" charset="-120"/>
                </a:rPr>
                <a:t>演算法。</a:t>
              </a:r>
              <a:r>
                <a:rPr lang="en-US" altLang="zh-TW" sz="2200" b="1" dirty="0">
                  <a:latin typeface="微軟正黑體" panose="020B0604030504040204" pitchFamily="34" charset="-120"/>
                  <a:ea typeface="微軟正黑體" panose="020B0604030504040204" pitchFamily="34" charset="-120"/>
                </a:rPr>
                <a:t>APRIORI</a:t>
              </a:r>
              <a:r>
                <a:rPr lang="zh-TW" altLang="en-US" sz="2200" b="1" dirty="0">
                  <a:latin typeface="微軟正黑體" panose="020B0604030504040204" pitchFamily="34" charset="-120"/>
                  <a:ea typeface="微軟正黑體" panose="020B0604030504040204" pitchFamily="34" charset="-120"/>
                </a:rPr>
                <a:t>演算法是一種先產生集合再檢驗是否</a:t>
              </a:r>
              <a:r>
                <a:rPr lang="zh-TW" altLang="en-US" sz="2200" b="1" dirty="0" smtClean="0">
                  <a:latin typeface="微軟正黑體" panose="020B0604030504040204" pitchFamily="34" charset="-120"/>
                  <a:ea typeface="微軟正黑體" panose="020B0604030504040204" pitchFamily="34" charset="-120"/>
                </a:rPr>
                <a:t>為</a:t>
              </a:r>
              <a:r>
                <a:rPr lang="zh-TW" altLang="en-US" sz="2200" b="1" dirty="0">
                  <a:latin typeface="微軟正黑體" panose="020B0604030504040204" pitchFamily="34" charset="-120"/>
                  <a:ea typeface="微軟正黑體" panose="020B0604030504040204" pitchFamily="34" charset="-120"/>
                </a:rPr>
                <a:t>高頻項目</a:t>
              </a:r>
              <a:r>
                <a:rPr lang="zh-TW" altLang="en-US" sz="2200" b="1" dirty="0" smtClean="0">
                  <a:latin typeface="微軟正黑體" panose="020B0604030504040204" pitchFamily="34" charset="-120"/>
                  <a:ea typeface="微軟正黑體" panose="020B0604030504040204" pitchFamily="34" charset="-120"/>
                </a:rPr>
                <a:t>集合</a:t>
              </a:r>
              <a:r>
                <a:rPr lang="zh-TW" altLang="en-US" sz="2200" b="1" dirty="0">
                  <a:latin typeface="微軟正黑體" panose="020B0604030504040204" pitchFamily="34" charset="-120"/>
                  <a:ea typeface="微軟正黑體" panose="020B0604030504040204" pitchFamily="34" charset="-120"/>
                </a:rPr>
                <a:t>的方法</a:t>
              </a:r>
              <a:r>
                <a:rPr lang="zh-TW" altLang="en-US" sz="2200" b="1" dirty="0" smtClean="0">
                  <a:latin typeface="微軟正黑體" panose="020B0604030504040204" pitchFamily="34" charset="-120"/>
                  <a:ea typeface="微軟正黑體" panose="020B0604030504040204" pitchFamily="34" charset="-120"/>
                </a:rPr>
                <a:t>。當</a:t>
              </a:r>
              <a:r>
                <a:rPr lang="zh-TW" altLang="en-US" sz="2200" b="1" dirty="0">
                  <a:latin typeface="微軟正黑體" panose="020B0604030504040204" pitchFamily="34" charset="-120"/>
                  <a:ea typeface="微軟正黑體" panose="020B0604030504040204" pitchFamily="34" charset="-120"/>
                </a:rPr>
                <a:t>資料集很大的時候，需要不斷掃描資料集，如此會造成運行效率低下</a:t>
              </a:r>
              <a:r>
                <a:rPr lang="zh-TW" altLang="en-US" sz="2200" b="1" dirty="0" smtClean="0">
                  <a:latin typeface="微軟正黑體" panose="020B0604030504040204" pitchFamily="34" charset="-120"/>
                  <a:ea typeface="微軟正黑體" panose="020B0604030504040204" pitchFamily="34" charset="-120"/>
                </a:rPr>
                <a:t>。</a:t>
              </a:r>
              <a:endParaRPr lang="zh-TW" altLang="en-US" sz="2200" b="1" dirty="0">
                <a:latin typeface="微軟正黑體" panose="020B0604030504040204" pitchFamily="34" charset="-120"/>
                <a:ea typeface="微軟正黑體" panose="020B0604030504040204" pitchFamily="34" charset="-120"/>
              </a:endParaRPr>
            </a:p>
          </p:txBody>
        </p:sp>
      </p:grpSp>
      <p:grpSp>
        <p:nvGrpSpPr>
          <p:cNvPr id="5" name="群組 4"/>
          <p:cNvGrpSpPr/>
          <p:nvPr/>
        </p:nvGrpSpPr>
        <p:grpSpPr>
          <a:xfrm>
            <a:off x="4715114" y="1872407"/>
            <a:ext cx="4222623" cy="4905207"/>
            <a:chOff x="5055305" y="2990001"/>
            <a:chExt cx="4222623" cy="4905207"/>
          </a:xfrm>
        </p:grpSpPr>
        <p:sp>
          <p:nvSpPr>
            <p:cNvPr id="14" name="矩形 13">
              <a:extLst>
                <a:ext uri="{FF2B5EF4-FFF2-40B4-BE49-F238E27FC236}">
                  <a16:creationId xmlns:a16="http://schemas.microsoft.com/office/drawing/2014/main" id="{2C17EA2F-CD2D-4B7B-8833-ECADA74568E8}"/>
                </a:ext>
              </a:extLst>
            </p:cNvPr>
            <p:cNvSpPr/>
            <p:nvPr/>
          </p:nvSpPr>
          <p:spPr>
            <a:xfrm>
              <a:off x="5055305" y="3056236"/>
              <a:ext cx="4222623" cy="4838972"/>
            </a:xfrm>
            <a:prstGeom prst="rect">
              <a:avLst/>
            </a:prstGeom>
            <a:solidFill>
              <a:srgbClr val="F0B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 name="矩形 3"/>
            <p:cNvSpPr/>
            <p:nvPr/>
          </p:nvSpPr>
          <p:spPr>
            <a:xfrm>
              <a:off x="5144864" y="2990001"/>
              <a:ext cx="3999136" cy="4050468"/>
            </a:xfrm>
            <a:prstGeom prst="rect">
              <a:avLst/>
            </a:prstGeom>
          </p:spPr>
          <p:txBody>
            <a:bodyPr wrap="square">
              <a:spAutoFit/>
            </a:bodyPr>
            <a:lstStyle/>
            <a:p>
              <a:pPr>
                <a:lnSpc>
                  <a:spcPct val="200000"/>
                </a:lnSpc>
              </a:pPr>
              <a:r>
                <a:rPr lang="zh-TW" altLang="en-US" sz="2200" b="1" dirty="0">
                  <a:latin typeface="微軟正黑體" panose="020B0604030504040204" pitchFamily="34" charset="-120"/>
                  <a:ea typeface="微軟正黑體" panose="020B0604030504040204" pitchFamily="34" charset="-120"/>
                </a:rPr>
                <a:t>而</a:t>
              </a:r>
              <a:r>
                <a:rPr lang="en-US" altLang="zh-TW" sz="2200" b="1" dirty="0" smtClean="0">
                  <a:latin typeface="微軟正黑體" panose="020B0604030504040204" pitchFamily="34" charset="-120"/>
                  <a:ea typeface="微軟正黑體" panose="020B0604030504040204" pitchFamily="34" charset="-120"/>
                </a:rPr>
                <a:t>FP-GROWTH</a:t>
              </a:r>
              <a:r>
                <a:rPr lang="zh-TW" altLang="en-US" sz="2200" b="1" dirty="0" smtClean="0">
                  <a:latin typeface="微軟正黑體" panose="020B0604030504040204" pitchFamily="34" charset="-120"/>
                  <a:ea typeface="微軟正黑體" panose="020B0604030504040204" pitchFamily="34" charset="-120"/>
                </a:rPr>
                <a:t>演算法</a:t>
              </a:r>
              <a:r>
                <a:rPr lang="zh-TW" altLang="en-US" sz="2200" b="1" dirty="0">
                  <a:latin typeface="微軟正黑體" panose="020B0604030504040204" pitchFamily="34" charset="-120"/>
                  <a:ea typeface="微軟正黑體" panose="020B0604030504040204" pitchFamily="34" charset="-120"/>
                </a:rPr>
                <a:t>就很好的解決了這個問題。它的方式是把資料集的項目轉換成一棵</a:t>
              </a:r>
              <a:r>
                <a:rPr lang="en-US" altLang="zh-TW" sz="2200" b="1" dirty="0">
                  <a:latin typeface="微軟正黑體" panose="020B0604030504040204" pitchFamily="34" charset="-120"/>
                  <a:ea typeface="微軟正黑體" panose="020B0604030504040204" pitchFamily="34" charset="-120"/>
                </a:rPr>
                <a:t>FP-Tree</a:t>
              </a:r>
              <a:r>
                <a:rPr lang="zh-TW" altLang="en-US" sz="2200" b="1" dirty="0">
                  <a:latin typeface="微軟正黑體" panose="020B0604030504040204" pitchFamily="34" charset="-120"/>
                  <a:ea typeface="微軟正黑體" panose="020B0604030504040204" pitchFamily="34" charset="-120"/>
                </a:rPr>
                <a:t>上面，再根據這棵樹找出高頻項目集合。</a:t>
              </a:r>
              <a:r>
                <a:rPr lang="en-US" altLang="zh-TW" sz="2200" b="1" dirty="0">
                  <a:latin typeface="微軟正黑體" panose="020B0604030504040204" pitchFamily="34" charset="-120"/>
                  <a:ea typeface="微軟正黑體" panose="020B0604030504040204" pitchFamily="34" charset="-120"/>
                </a:rPr>
                <a:t>FP-tree</a:t>
              </a:r>
              <a:r>
                <a:rPr lang="zh-TW" altLang="en-US" sz="2200" b="1" dirty="0">
                  <a:latin typeface="微軟正黑體" panose="020B0604030504040204" pitchFamily="34" charset="-120"/>
                  <a:ea typeface="微軟正黑體" panose="020B0604030504040204" pitchFamily="34" charset="-120"/>
                </a:rPr>
                <a:t>的構建只需要掃描兩次資料集。</a:t>
              </a:r>
            </a:p>
          </p:txBody>
        </p:sp>
      </p:grpSp>
      <p:grpSp>
        <p:nvGrpSpPr>
          <p:cNvPr id="7" name="群組 6"/>
          <p:cNvGrpSpPr/>
          <p:nvPr/>
        </p:nvGrpSpPr>
        <p:grpSpPr>
          <a:xfrm>
            <a:off x="275483" y="2534976"/>
            <a:ext cx="8662254" cy="2800767"/>
            <a:chOff x="404737" y="5294702"/>
            <a:chExt cx="4064123" cy="4302861"/>
          </a:xfrm>
        </p:grpSpPr>
        <p:sp>
          <p:nvSpPr>
            <p:cNvPr id="6" name="矩形 5"/>
            <p:cNvSpPr/>
            <p:nvPr/>
          </p:nvSpPr>
          <p:spPr>
            <a:xfrm>
              <a:off x="404737" y="5384800"/>
              <a:ext cx="4064123" cy="4180326"/>
            </a:xfrm>
            <a:prstGeom prst="rect">
              <a:avLst/>
            </a:prstGeom>
            <a:solidFill>
              <a:srgbClr val="2C6B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444949" y="5294702"/>
              <a:ext cx="4017985" cy="4302861"/>
            </a:xfrm>
            <a:prstGeom prst="rect">
              <a:avLst/>
            </a:prstGeom>
            <a:noFill/>
          </p:spPr>
          <p:txBody>
            <a:bodyPr wrap="square" rtlCol="0">
              <a:spAutoFit/>
            </a:bodyPr>
            <a:lstStyle/>
            <a:p>
              <a:pPr>
                <a:lnSpc>
                  <a:spcPct val="200000"/>
                </a:lnSpc>
              </a:pPr>
              <a:r>
                <a:rPr lang="zh-TW" altLang="en-US" sz="2200" b="1" dirty="0">
                  <a:solidFill>
                    <a:schemeClr val="bg1"/>
                  </a:solidFill>
                  <a:latin typeface="微軟正黑體" panose="020B0604030504040204" pitchFamily="34" charset="-120"/>
                  <a:ea typeface="微軟正黑體" panose="020B0604030504040204" pitchFamily="34" charset="-120"/>
                </a:rPr>
                <a:t>第一次掃描資料，得到所有高頻項目集合</a:t>
              </a:r>
              <a:r>
                <a:rPr lang="en-US" altLang="zh-TW" sz="2200" b="1" dirty="0">
                  <a:solidFill>
                    <a:schemeClr val="bg1"/>
                  </a:solidFill>
                  <a:latin typeface="微軟正黑體" panose="020B0604030504040204" pitchFamily="34" charset="-120"/>
                  <a:ea typeface="微軟正黑體" panose="020B0604030504040204" pitchFamily="34" charset="-120"/>
                </a:rPr>
                <a:t>(</a:t>
              </a:r>
              <a:r>
                <a:rPr lang="zh-TW" altLang="en-US" sz="2200" b="1" dirty="0">
                  <a:solidFill>
                    <a:schemeClr val="bg1"/>
                  </a:solidFill>
                  <a:latin typeface="微軟正黑體" panose="020B0604030504040204" pitchFamily="34" charset="-120"/>
                  <a:ea typeface="微軟正黑體" panose="020B0604030504040204" pitchFamily="34" charset="-120"/>
                </a:rPr>
                <a:t>單一項目集合</a:t>
              </a:r>
              <a:r>
                <a:rPr lang="en-US" altLang="zh-TW" sz="2200" b="1" dirty="0">
                  <a:solidFill>
                    <a:schemeClr val="bg1"/>
                  </a:solidFill>
                  <a:latin typeface="微軟正黑體" panose="020B0604030504040204" pitchFamily="34" charset="-120"/>
                  <a:ea typeface="微軟正黑體" panose="020B0604030504040204" pitchFamily="34" charset="-120"/>
                </a:rPr>
                <a:t>)</a:t>
              </a:r>
              <a:r>
                <a:rPr lang="zh-TW" altLang="en-US" sz="2200" b="1" dirty="0">
                  <a:solidFill>
                    <a:schemeClr val="bg1"/>
                  </a:solidFill>
                  <a:latin typeface="微軟正黑體" panose="020B0604030504040204" pitchFamily="34" charset="-120"/>
                  <a:ea typeface="微軟正黑體" panose="020B0604030504040204" pitchFamily="34" charset="-120"/>
                </a:rPr>
                <a:t>的</a:t>
              </a:r>
              <a:r>
                <a:rPr lang="zh-TW" altLang="en-US" sz="2200" b="1" dirty="0" smtClean="0">
                  <a:solidFill>
                    <a:schemeClr val="bg1"/>
                  </a:solidFill>
                  <a:latin typeface="微軟正黑體" panose="020B0604030504040204" pitchFamily="34" charset="-120"/>
                  <a:ea typeface="微軟正黑體" panose="020B0604030504040204" pitchFamily="34" charset="-120"/>
                </a:rPr>
                <a:t>計數</a:t>
              </a:r>
              <a:r>
                <a:rPr lang="zh-TW" altLang="en-US" sz="2200" b="1" dirty="0">
                  <a:solidFill>
                    <a:schemeClr val="bg1"/>
                  </a:solidFill>
                  <a:latin typeface="微軟正黑體" panose="020B0604030504040204" pitchFamily="34" charset="-120"/>
                  <a:ea typeface="微軟正黑體" panose="020B0604030504040204" pitchFamily="34" charset="-120"/>
                </a:rPr>
                <a:t>，</a:t>
              </a:r>
              <a:r>
                <a:rPr lang="zh-TW" altLang="en-US" sz="2200" b="1" dirty="0" smtClean="0">
                  <a:solidFill>
                    <a:schemeClr val="bg1"/>
                  </a:solidFill>
                  <a:latin typeface="微軟正黑體" panose="020B0604030504040204" pitchFamily="34" charset="-120"/>
                  <a:ea typeface="微軟正黑體" panose="020B0604030504040204" pitchFamily="34" charset="-120"/>
                </a:rPr>
                <a:t>接著刪除</a:t>
              </a:r>
              <a:r>
                <a:rPr lang="zh-TW" altLang="en-US" sz="2200" b="1" dirty="0">
                  <a:solidFill>
                    <a:schemeClr val="bg1"/>
                  </a:solidFill>
                  <a:latin typeface="微軟正黑體" panose="020B0604030504040204" pitchFamily="34" charset="-120"/>
                  <a:ea typeface="微軟正黑體" panose="020B0604030504040204" pitchFamily="34" charset="-120"/>
                </a:rPr>
                <a:t>支持度低於門檻值的項目，再將高頻項目集合放入標頭</a:t>
              </a:r>
              <a:r>
                <a:rPr lang="zh-TW" altLang="en-US" sz="2200" b="1" dirty="0" smtClean="0">
                  <a:solidFill>
                    <a:schemeClr val="bg1"/>
                  </a:solidFill>
                  <a:latin typeface="微軟正黑體" panose="020B0604030504040204" pitchFamily="34" charset="-120"/>
                  <a:ea typeface="微軟正黑體" panose="020B0604030504040204" pitchFamily="34" charset="-120"/>
                </a:rPr>
                <a:t>表格。</a:t>
              </a:r>
              <a:endParaRPr lang="zh-TW" altLang="en-US" sz="2200" b="1" dirty="0">
                <a:solidFill>
                  <a:schemeClr val="bg1"/>
                </a:solidFill>
                <a:latin typeface="微軟正黑體" panose="020B0604030504040204" pitchFamily="34" charset="-120"/>
                <a:ea typeface="微軟正黑體" panose="020B0604030504040204" pitchFamily="34" charset="-120"/>
              </a:endParaRPr>
            </a:p>
            <a:p>
              <a:pPr>
                <a:lnSpc>
                  <a:spcPct val="200000"/>
                </a:lnSpc>
              </a:pPr>
              <a:r>
                <a:rPr lang="zh-TW" altLang="en-US" sz="2200" b="1" dirty="0">
                  <a:solidFill>
                    <a:schemeClr val="bg1"/>
                  </a:solidFill>
                  <a:latin typeface="微軟正黑體" panose="020B0604030504040204" pitchFamily="34" charset="-120"/>
                  <a:ea typeface="微軟正黑體" panose="020B0604030504040204" pitchFamily="34" charset="-120"/>
                </a:rPr>
                <a:t>第二次掃描資料，對於每個集合剔除非高頻項目集合，並按照</a:t>
              </a:r>
              <a:r>
                <a:rPr lang="zh-TW" altLang="en-US" sz="2200" b="1" dirty="0" smtClean="0">
                  <a:solidFill>
                    <a:schemeClr val="bg1"/>
                  </a:solidFill>
                  <a:latin typeface="微軟正黑體" panose="020B0604030504040204" pitchFamily="34" charset="-120"/>
                  <a:ea typeface="微軟正黑體" panose="020B0604030504040204" pitchFamily="34" charset="-120"/>
                </a:rPr>
                <a:t>支持度大小降</a:t>
              </a:r>
              <a:r>
                <a:rPr lang="zh-TW" altLang="en-US" sz="2200" b="1" dirty="0">
                  <a:solidFill>
                    <a:schemeClr val="bg1"/>
                  </a:solidFill>
                  <a:latin typeface="微軟正黑體" panose="020B0604030504040204" pitchFamily="34" charset="-120"/>
                  <a:ea typeface="微軟正黑體" panose="020B0604030504040204" pitchFamily="34" charset="-120"/>
                </a:rPr>
                <a:t>序排列。</a:t>
              </a:r>
            </a:p>
          </p:txBody>
        </p:sp>
      </p:grpSp>
      <p:sp>
        <p:nvSpPr>
          <p:cNvPr id="15" name="文字方塊 14"/>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0311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6" presetClass="exit" presetSubtype="21" fill="hold" nodeType="withEffect">
                                  <p:stCondLst>
                                    <p:cond delay="0"/>
                                  </p:stCondLst>
                                  <p:childTnLst>
                                    <p:animEffect transition="out" filter="barn(inVertical)">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CN" sz="2700" b="1" dirty="0" smtClean="0"/>
              <a:t>THREE</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方法介紹</a:t>
            </a:r>
          </a:p>
        </p:txBody>
      </p:sp>
      <p:sp>
        <p:nvSpPr>
          <p:cNvPr id="9" name="矩形 8"/>
          <p:cNvSpPr/>
          <p:nvPr/>
        </p:nvSpPr>
        <p:spPr>
          <a:xfrm>
            <a:off x="388038" y="1396817"/>
            <a:ext cx="4571829" cy="461665"/>
          </a:xfrm>
          <a:prstGeom prst="rect">
            <a:avLst/>
          </a:prstGeom>
        </p:spPr>
        <p:txBody>
          <a:bodyPr wrap="none">
            <a:spAutoFit/>
          </a:bodyPr>
          <a:lstStyle/>
          <a:p>
            <a:r>
              <a:rPr lang="en-US" altLang="zh-TW" sz="2400" b="1" dirty="0">
                <a:latin typeface="微軟正黑體" panose="020B0604030504040204" pitchFamily="34" charset="-120"/>
                <a:ea typeface="微軟正黑體" panose="020B0604030504040204" pitchFamily="34" charset="-120"/>
              </a:rPr>
              <a:t>FP-GROWTH</a:t>
            </a:r>
            <a:r>
              <a:rPr lang="zh-TW" altLang="en-US" sz="2400" b="1" dirty="0">
                <a:latin typeface="微軟正黑體" panose="020B0604030504040204" pitchFamily="34" charset="-120"/>
                <a:ea typeface="微軟正黑體" panose="020B0604030504040204" pitchFamily="34" charset="-120"/>
              </a:rPr>
              <a:t>關聯規則分析方法</a:t>
            </a:r>
          </a:p>
        </p:txBody>
      </p:sp>
      <p:pic>
        <p:nvPicPr>
          <p:cNvPr id="46" name="Picture 3"/>
          <p:cNvPicPr>
            <a:picLocks noChangeAspect="1" noChangeArrowheads="1"/>
          </p:cNvPicPr>
          <p:nvPr/>
        </p:nvPicPr>
        <p:blipFill>
          <a:blip r:embed="rId3">
            <a:extLst>
              <a:ext uri="{28A0092B-C50C-407E-A947-70E740481C1C}">
                <a14:useLocalDpi xmlns:a14="http://schemas.microsoft.com/office/drawing/2010/main" val="0"/>
              </a:ext>
            </a:extLst>
          </a:blip>
          <a:srcRect l="57680" t="7205" b="2766"/>
          <a:stretch>
            <a:fillRect/>
          </a:stretch>
        </p:blipFill>
        <p:spPr bwMode="auto">
          <a:xfrm flipH="1">
            <a:off x="4910519" y="1175884"/>
            <a:ext cx="300076" cy="6689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8" name="群組 67"/>
          <p:cNvGrpSpPr/>
          <p:nvPr/>
        </p:nvGrpSpPr>
        <p:grpSpPr>
          <a:xfrm>
            <a:off x="104290" y="2025620"/>
            <a:ext cx="5089567" cy="1124601"/>
            <a:chOff x="323365" y="2025620"/>
            <a:chExt cx="5089567" cy="1124601"/>
          </a:xfrm>
        </p:grpSpPr>
        <p:grpSp>
          <p:nvGrpSpPr>
            <p:cNvPr id="52" name="组合 22"/>
            <p:cNvGrpSpPr/>
            <p:nvPr/>
          </p:nvGrpSpPr>
          <p:grpSpPr>
            <a:xfrm>
              <a:off x="323365" y="2025620"/>
              <a:ext cx="5089567" cy="1124601"/>
              <a:chOff x="343534" y="820274"/>
              <a:chExt cx="5089567" cy="1124601"/>
            </a:xfrm>
          </p:grpSpPr>
          <p:sp>
            <p:nvSpPr>
              <p:cNvPr id="53" name="TextBox 7"/>
              <p:cNvSpPr txBox="1"/>
              <p:nvPr/>
            </p:nvSpPr>
            <p:spPr>
              <a:xfrm>
                <a:off x="2465766" y="1221600"/>
                <a:ext cx="713657" cy="723275"/>
              </a:xfrm>
              <a:prstGeom prst="rect">
                <a:avLst/>
              </a:prstGeom>
              <a:noFill/>
            </p:spPr>
            <p:txBody>
              <a:bodyPr wrap="none" rtlCol="0">
                <a:spAutoFit/>
              </a:bodyPr>
              <a:lstStyle/>
              <a:p>
                <a:r>
                  <a:rPr lang="en-US" altLang="zh-CN" sz="4100" b="1" dirty="0">
                    <a:solidFill>
                      <a:schemeClr val="bg1"/>
                    </a:solidFill>
                    <a:latin typeface="楷体" pitchFamily="49" charset="-122"/>
                    <a:ea typeface="楷体" pitchFamily="49" charset="-122"/>
                  </a:rPr>
                  <a:t>01</a:t>
                </a:r>
                <a:endParaRPr lang="zh-CN" altLang="en-US" sz="4100" b="1" dirty="0">
                  <a:solidFill>
                    <a:schemeClr val="bg1"/>
                  </a:solidFill>
                  <a:latin typeface="楷体" pitchFamily="49" charset="-122"/>
                  <a:ea typeface="楷体" pitchFamily="49" charset="-122"/>
                </a:endParaRPr>
              </a:p>
            </p:txBody>
          </p:sp>
          <p:sp>
            <p:nvSpPr>
              <p:cNvPr id="55" name="等腰三角形 16"/>
              <p:cNvSpPr/>
              <p:nvPr/>
            </p:nvSpPr>
            <p:spPr>
              <a:xfrm rot="5400000">
                <a:off x="1909931" y="-746123"/>
                <a:ext cx="747090" cy="3879883"/>
              </a:xfrm>
              <a:custGeom>
                <a:avLst/>
                <a:gdLst/>
                <a:ahLst/>
                <a:cxnLst/>
                <a:rect l="l" t="t" r="r" b="b"/>
                <a:pathLst>
                  <a:path w="1134126" h="2250392">
                    <a:moveTo>
                      <a:pt x="270030" y="108012"/>
                    </a:moveTo>
                    <a:lnTo>
                      <a:pt x="351039" y="0"/>
                    </a:lnTo>
                    <a:lnTo>
                      <a:pt x="432048" y="108012"/>
                    </a:lnTo>
                    <a:close/>
                    <a:moveTo>
                      <a:pt x="0" y="2250392"/>
                    </a:moveTo>
                    <a:lnTo>
                      <a:pt x="0" y="117536"/>
                    </a:lnTo>
                    <a:lnTo>
                      <a:pt x="1134126" y="117536"/>
                    </a:lnTo>
                    <a:lnTo>
                      <a:pt x="1134126" y="2250392"/>
                    </a:lnTo>
                    <a:close/>
                  </a:path>
                </a:pathLst>
              </a:custGeom>
              <a:solidFill>
                <a:srgbClr val="91AFB4"/>
              </a:solidFill>
              <a:ln>
                <a:solidFill>
                  <a:srgbClr val="91AFB4"/>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6" name="TextBox 56"/>
              <p:cNvSpPr txBox="1"/>
              <p:nvPr/>
            </p:nvSpPr>
            <p:spPr>
              <a:xfrm>
                <a:off x="4028229" y="1075722"/>
                <a:ext cx="1404872" cy="500137"/>
              </a:xfrm>
              <a:prstGeom prst="rect">
                <a:avLst/>
              </a:prstGeom>
              <a:noFill/>
            </p:spPr>
            <p:txBody>
              <a:bodyPr wrap="none" lIns="68580" tIns="34290" rIns="68580" bIns="34290" rtlCol="0">
                <a:spAutoFit/>
              </a:bodyPr>
              <a:lstStyle/>
              <a:p>
                <a:r>
                  <a:rPr lang="en-US" altLang="zh-TW" sz="2800" dirty="0" smtClean="0">
                    <a:solidFill>
                      <a:srgbClr val="91AFB4"/>
                    </a:solidFill>
                    <a:latin typeface="Algerian" pitchFamily="82" charset="0"/>
                    <a:ea typeface="楷体" pitchFamily="49" charset="-122"/>
                  </a:rPr>
                  <a:t>STEP</a:t>
                </a:r>
                <a:r>
                  <a:rPr lang="en-US" altLang="zh-CN" sz="2800" dirty="0" smtClean="0">
                    <a:solidFill>
                      <a:srgbClr val="91AFB4"/>
                    </a:solidFill>
                    <a:latin typeface="Algerian" pitchFamily="82" charset="0"/>
                    <a:ea typeface="楷体" pitchFamily="49" charset="-122"/>
                  </a:rPr>
                  <a:t>01</a:t>
                </a:r>
                <a:endParaRPr lang="zh-CN" altLang="en-US" sz="2800" dirty="0">
                  <a:solidFill>
                    <a:srgbClr val="91AFB4"/>
                  </a:solidFill>
                  <a:latin typeface="Algerian" pitchFamily="82" charset="0"/>
                  <a:ea typeface="楷体" pitchFamily="49" charset="-122"/>
                </a:endParaRPr>
              </a:p>
            </p:txBody>
          </p:sp>
        </p:grpSp>
        <p:sp>
          <p:nvSpPr>
            <p:cNvPr id="10" name="文字方塊 9"/>
            <p:cNvSpPr txBox="1"/>
            <p:nvPr/>
          </p:nvSpPr>
          <p:spPr>
            <a:xfrm>
              <a:off x="418025" y="2183720"/>
              <a:ext cx="3570208" cy="430887"/>
            </a:xfrm>
            <a:prstGeom prst="rect">
              <a:avLst/>
            </a:prstGeom>
            <a:noFill/>
          </p:spPr>
          <p:txBody>
            <a:bodyPr wrap="none" rtlCol="0">
              <a:spAutoFit/>
            </a:bodyPr>
            <a:lstStyle/>
            <a:p>
              <a:r>
                <a:rPr lang="zh-TW" altLang="en-US" sz="2200" b="1" dirty="0">
                  <a:latin typeface="微軟正黑體" panose="020B0604030504040204" pitchFamily="34" charset="-120"/>
                  <a:ea typeface="微軟正黑體" panose="020B0604030504040204" pitchFamily="34" charset="-120"/>
                </a:rPr>
                <a:t>依照資料，建立標頭表格。</a:t>
              </a:r>
            </a:p>
          </p:txBody>
        </p:sp>
      </p:grpSp>
      <p:grpSp>
        <p:nvGrpSpPr>
          <p:cNvPr id="74" name="群組 73"/>
          <p:cNvGrpSpPr/>
          <p:nvPr/>
        </p:nvGrpSpPr>
        <p:grpSpPr>
          <a:xfrm>
            <a:off x="3777985" y="2091967"/>
            <a:ext cx="5311909" cy="1189567"/>
            <a:chOff x="3625585" y="3177817"/>
            <a:chExt cx="5311909" cy="1189567"/>
          </a:xfrm>
        </p:grpSpPr>
        <p:grpSp>
          <p:nvGrpSpPr>
            <p:cNvPr id="58" name="组合 27"/>
            <p:cNvGrpSpPr/>
            <p:nvPr/>
          </p:nvGrpSpPr>
          <p:grpSpPr>
            <a:xfrm>
              <a:off x="3625585" y="3220033"/>
              <a:ext cx="5260090" cy="1147351"/>
              <a:chOff x="4243533" y="1077453"/>
              <a:chExt cx="5260090" cy="1147351"/>
            </a:xfrm>
          </p:grpSpPr>
          <p:sp>
            <p:nvSpPr>
              <p:cNvPr id="60" name="等腰三角形 16"/>
              <p:cNvSpPr/>
              <p:nvPr/>
            </p:nvSpPr>
            <p:spPr>
              <a:xfrm rot="5400000" flipH="1" flipV="1">
                <a:off x="6964040" y="-429160"/>
                <a:ext cx="1032969" cy="4046196"/>
              </a:xfrm>
              <a:custGeom>
                <a:avLst/>
                <a:gdLst/>
                <a:ahLst/>
                <a:cxnLst/>
                <a:rect l="l" t="t" r="r" b="b"/>
                <a:pathLst>
                  <a:path w="1134126" h="2250392">
                    <a:moveTo>
                      <a:pt x="270030" y="108012"/>
                    </a:moveTo>
                    <a:lnTo>
                      <a:pt x="351039" y="0"/>
                    </a:lnTo>
                    <a:lnTo>
                      <a:pt x="432048" y="108012"/>
                    </a:lnTo>
                    <a:close/>
                    <a:moveTo>
                      <a:pt x="0" y="2250392"/>
                    </a:moveTo>
                    <a:lnTo>
                      <a:pt x="0" y="117536"/>
                    </a:lnTo>
                    <a:lnTo>
                      <a:pt x="1134126" y="117536"/>
                    </a:lnTo>
                    <a:lnTo>
                      <a:pt x="1134126" y="2250392"/>
                    </a:lnTo>
                    <a:close/>
                  </a:path>
                </a:pathLst>
              </a:custGeom>
              <a:solidFill>
                <a:srgbClr val="8C6E73"/>
              </a:solidFill>
              <a:ln>
                <a:solidFill>
                  <a:srgbClr val="8C6E73"/>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1" name="TextBox 64"/>
              <p:cNvSpPr txBox="1"/>
              <p:nvPr/>
            </p:nvSpPr>
            <p:spPr>
              <a:xfrm flipH="1">
                <a:off x="4243533" y="1724667"/>
                <a:ext cx="1404872" cy="500137"/>
              </a:xfrm>
              <a:prstGeom prst="rect">
                <a:avLst/>
              </a:prstGeom>
              <a:noFill/>
            </p:spPr>
            <p:txBody>
              <a:bodyPr wrap="none" lIns="68580" tIns="34290" rIns="68580" bIns="34290" rtlCol="0">
                <a:spAutoFit/>
              </a:bodyPr>
              <a:lstStyle/>
              <a:p>
                <a:r>
                  <a:rPr lang="en-US" altLang="zh-TW" sz="2800" dirty="0" smtClean="0">
                    <a:solidFill>
                      <a:srgbClr val="8C6E73"/>
                    </a:solidFill>
                    <a:latin typeface="Algerian" pitchFamily="82" charset="0"/>
                    <a:ea typeface="楷体" pitchFamily="49" charset="-122"/>
                  </a:rPr>
                  <a:t>STEP</a:t>
                </a:r>
                <a:r>
                  <a:rPr lang="en-US" altLang="zh-CN" sz="2800" dirty="0" smtClean="0">
                    <a:solidFill>
                      <a:srgbClr val="8C6E73"/>
                    </a:solidFill>
                    <a:latin typeface="Algerian" pitchFamily="82" charset="0"/>
                    <a:ea typeface="楷体" pitchFamily="49" charset="-122"/>
                  </a:rPr>
                  <a:t>0</a:t>
                </a:r>
                <a:r>
                  <a:rPr lang="en-US" altLang="zh-TW" sz="2800" dirty="0" smtClean="0">
                    <a:solidFill>
                      <a:srgbClr val="8C6E73"/>
                    </a:solidFill>
                    <a:latin typeface="Algerian" pitchFamily="82" charset="0"/>
                    <a:ea typeface="楷体" pitchFamily="49" charset="-122"/>
                  </a:rPr>
                  <a:t>2</a:t>
                </a:r>
                <a:endParaRPr lang="zh-CN" altLang="en-US" sz="2800" dirty="0">
                  <a:solidFill>
                    <a:srgbClr val="8C6E73"/>
                  </a:solidFill>
                  <a:latin typeface="Algerian" pitchFamily="82" charset="0"/>
                  <a:ea typeface="楷体" pitchFamily="49" charset="-122"/>
                </a:endParaRPr>
              </a:p>
            </p:txBody>
          </p:sp>
        </p:grpSp>
        <p:sp>
          <p:nvSpPr>
            <p:cNvPr id="12" name="文字方塊 11"/>
            <p:cNvSpPr txBox="1"/>
            <p:nvPr/>
          </p:nvSpPr>
          <p:spPr>
            <a:xfrm>
              <a:off x="5139554" y="3177817"/>
              <a:ext cx="3797940" cy="1107996"/>
            </a:xfrm>
            <a:prstGeom prst="rect">
              <a:avLst/>
            </a:prstGeom>
            <a:noFill/>
          </p:spPr>
          <p:txBody>
            <a:bodyPr wrap="square" rtlCol="0">
              <a:spAutoFit/>
            </a:bodyPr>
            <a:lstStyle/>
            <a:p>
              <a:pPr>
                <a:lnSpc>
                  <a:spcPct val="150000"/>
                </a:lnSpc>
              </a:pPr>
              <a:r>
                <a:rPr lang="zh-TW" altLang="en-US" sz="2200" b="1" dirty="0">
                  <a:solidFill>
                    <a:schemeClr val="bg1"/>
                  </a:solidFill>
                  <a:latin typeface="微軟正黑體" panose="020B0604030504040204" pitchFamily="34" charset="-120"/>
                  <a:ea typeface="微軟正黑體" panose="020B0604030504040204" pitchFamily="34" charset="-120"/>
                </a:rPr>
                <a:t>標頭表格建立後，按照支持度進行降序排列</a:t>
              </a:r>
              <a:r>
                <a:rPr lang="zh-TW" altLang="en-US" sz="2200" b="1" dirty="0" smtClean="0">
                  <a:solidFill>
                    <a:schemeClr val="bg1"/>
                  </a:solidFill>
                  <a:latin typeface="微軟正黑體" panose="020B0604030504040204" pitchFamily="34" charset="-120"/>
                  <a:ea typeface="微軟正黑體" panose="020B0604030504040204" pitchFamily="34" charset="-120"/>
                </a:rPr>
                <a:t>。</a:t>
              </a:r>
              <a:endParaRPr lang="zh-TW" altLang="en-US" sz="2200" b="1" dirty="0">
                <a:solidFill>
                  <a:schemeClr val="bg1"/>
                </a:solidFill>
                <a:latin typeface="微軟正黑體" panose="020B0604030504040204" pitchFamily="34" charset="-120"/>
                <a:ea typeface="微軟正黑體" panose="020B0604030504040204" pitchFamily="34" charset="-120"/>
              </a:endParaRPr>
            </a:p>
          </p:txBody>
        </p:sp>
      </p:grpSp>
      <p:grpSp>
        <p:nvGrpSpPr>
          <p:cNvPr id="73" name="群組 72"/>
          <p:cNvGrpSpPr/>
          <p:nvPr/>
        </p:nvGrpSpPr>
        <p:grpSpPr>
          <a:xfrm>
            <a:off x="94960" y="2892490"/>
            <a:ext cx="5121207" cy="3705334"/>
            <a:chOff x="94960" y="2301940"/>
            <a:chExt cx="5121207" cy="3705334"/>
          </a:xfrm>
        </p:grpSpPr>
        <p:grpSp>
          <p:nvGrpSpPr>
            <p:cNvPr id="47" name="组合 2"/>
            <p:cNvGrpSpPr/>
            <p:nvPr/>
          </p:nvGrpSpPr>
          <p:grpSpPr>
            <a:xfrm>
              <a:off x="94960" y="2301940"/>
              <a:ext cx="5121207" cy="3698810"/>
              <a:chOff x="334204" y="1542364"/>
              <a:chExt cx="5121207" cy="3698810"/>
            </a:xfrm>
          </p:grpSpPr>
          <p:sp>
            <p:nvSpPr>
              <p:cNvPr id="50" name="等腰三角形 16"/>
              <p:cNvSpPr/>
              <p:nvPr/>
            </p:nvSpPr>
            <p:spPr>
              <a:xfrm rot="5400000">
                <a:off x="424740" y="1451828"/>
                <a:ext cx="3698810" cy="3879882"/>
              </a:xfrm>
              <a:custGeom>
                <a:avLst/>
                <a:gdLst/>
                <a:ahLst/>
                <a:cxnLst/>
                <a:rect l="l" t="t" r="r" b="b"/>
                <a:pathLst>
                  <a:path w="1134126" h="2250392">
                    <a:moveTo>
                      <a:pt x="270030" y="108012"/>
                    </a:moveTo>
                    <a:lnTo>
                      <a:pt x="351039" y="0"/>
                    </a:lnTo>
                    <a:lnTo>
                      <a:pt x="432048" y="108012"/>
                    </a:lnTo>
                    <a:close/>
                    <a:moveTo>
                      <a:pt x="0" y="2250392"/>
                    </a:moveTo>
                    <a:lnTo>
                      <a:pt x="0" y="117536"/>
                    </a:lnTo>
                    <a:lnTo>
                      <a:pt x="1134126" y="117536"/>
                    </a:lnTo>
                    <a:lnTo>
                      <a:pt x="1134126" y="2250392"/>
                    </a:lnTo>
                    <a:close/>
                  </a:path>
                </a:pathLst>
              </a:custGeom>
              <a:solidFill>
                <a:schemeClr val="accent1">
                  <a:lumMod val="60000"/>
                  <a:lumOff val="40000"/>
                </a:schemeClr>
              </a:solidFill>
              <a:ln>
                <a:solidFill>
                  <a:schemeClr val="accent1">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1" name="TextBox 8"/>
              <p:cNvSpPr txBox="1"/>
              <p:nvPr/>
            </p:nvSpPr>
            <p:spPr>
              <a:xfrm>
                <a:off x="4050539" y="3179903"/>
                <a:ext cx="1404872" cy="500137"/>
              </a:xfrm>
              <a:prstGeom prst="rect">
                <a:avLst/>
              </a:prstGeom>
              <a:noFill/>
            </p:spPr>
            <p:txBody>
              <a:bodyPr wrap="none" lIns="68580" tIns="34290" rIns="68580" bIns="34290" rtlCol="0">
                <a:spAutoFit/>
              </a:bodyPr>
              <a:lstStyle/>
              <a:p>
                <a:r>
                  <a:rPr lang="en-US" altLang="zh-TW" sz="2800" dirty="0" smtClean="0">
                    <a:solidFill>
                      <a:srgbClr val="9DC3E6"/>
                    </a:solidFill>
                    <a:latin typeface="Algerian" pitchFamily="82" charset="0"/>
                    <a:ea typeface="楷体" pitchFamily="49" charset="-122"/>
                  </a:rPr>
                  <a:t>STEP</a:t>
                </a:r>
                <a:r>
                  <a:rPr lang="en-US" altLang="zh-CN" sz="2800" dirty="0" smtClean="0">
                    <a:solidFill>
                      <a:srgbClr val="9DC3E6"/>
                    </a:solidFill>
                    <a:latin typeface="Algerian" pitchFamily="82" charset="0"/>
                    <a:ea typeface="楷体" pitchFamily="49" charset="-122"/>
                  </a:rPr>
                  <a:t>0</a:t>
                </a:r>
                <a:r>
                  <a:rPr lang="en-US" altLang="zh-TW" sz="2800" dirty="0" smtClean="0">
                    <a:solidFill>
                      <a:srgbClr val="9DC3E6"/>
                    </a:solidFill>
                    <a:latin typeface="Algerian" pitchFamily="82" charset="0"/>
                    <a:ea typeface="楷体" pitchFamily="49" charset="-122"/>
                  </a:rPr>
                  <a:t>3</a:t>
                </a:r>
                <a:endParaRPr lang="zh-CN" altLang="en-US" sz="2800" dirty="0">
                  <a:solidFill>
                    <a:srgbClr val="9DC3E6"/>
                  </a:solidFill>
                  <a:latin typeface="Algerian" pitchFamily="82" charset="0"/>
                  <a:ea typeface="楷体" pitchFamily="49" charset="-122"/>
                </a:endParaRPr>
              </a:p>
            </p:txBody>
          </p:sp>
        </p:grpSp>
        <p:sp>
          <p:nvSpPr>
            <p:cNvPr id="69" name="矩形 68"/>
            <p:cNvSpPr/>
            <p:nvPr/>
          </p:nvSpPr>
          <p:spPr>
            <a:xfrm>
              <a:off x="215036" y="2360122"/>
              <a:ext cx="3453712" cy="3647152"/>
            </a:xfrm>
            <a:prstGeom prst="rect">
              <a:avLst/>
            </a:prstGeom>
          </p:spPr>
          <p:txBody>
            <a:bodyPr wrap="square">
              <a:spAutoFit/>
            </a:bodyPr>
            <a:lstStyle/>
            <a:p>
              <a:pPr>
                <a:lnSpc>
                  <a:spcPct val="150000"/>
                </a:lnSpc>
              </a:pPr>
              <a:r>
                <a:rPr lang="zh-TW" altLang="en-US" sz="2200" b="1" dirty="0">
                  <a:latin typeface="微軟正黑體" panose="020B0604030504040204" pitchFamily="34" charset="-120"/>
                  <a:ea typeface="微軟正黑體" panose="020B0604030504040204" pitchFamily="34" charset="-120"/>
                </a:rPr>
                <a:t>開始建立</a:t>
              </a:r>
              <a:r>
                <a:rPr lang="en-US" altLang="zh-TW" sz="2200" b="1" dirty="0">
                  <a:latin typeface="微軟正黑體" panose="020B0604030504040204" pitchFamily="34" charset="-120"/>
                  <a:ea typeface="微軟正黑體" panose="020B0604030504040204" pitchFamily="34" charset="-120"/>
                </a:rPr>
                <a:t>FP-Tree</a:t>
              </a:r>
              <a:r>
                <a:rPr lang="zh-TW" altLang="en-US" sz="2200" b="1" dirty="0">
                  <a:latin typeface="微軟正黑體" panose="020B0604030504040204" pitchFamily="34" charset="-120"/>
                  <a:ea typeface="微軟正黑體" panose="020B0604030504040204" pitchFamily="34" charset="-120"/>
                </a:rPr>
                <a:t>，將排列後的項目集合根據標頭表格的順序插入</a:t>
              </a:r>
              <a:r>
                <a:rPr lang="en-US" altLang="zh-TW" sz="2200" b="1" dirty="0">
                  <a:latin typeface="微軟正黑體" panose="020B0604030504040204" pitchFamily="34" charset="-120"/>
                  <a:ea typeface="微軟正黑體" panose="020B0604030504040204" pitchFamily="34" charset="-120"/>
                </a:rPr>
                <a:t>FP-Tree</a:t>
              </a:r>
              <a:r>
                <a:rPr lang="zh-TW" altLang="en-US" sz="2200" b="1" dirty="0">
                  <a:latin typeface="微軟正黑體" panose="020B0604030504040204" pitchFamily="34" charset="-120"/>
                  <a:ea typeface="微軟正黑體" panose="020B0604030504040204" pitchFamily="34" charset="-120"/>
                </a:rPr>
                <a:t>中，如有共同之祖先節點，則共同之祖先節點計數加</a:t>
              </a:r>
              <a:r>
                <a:rPr lang="en-US" altLang="zh-TW" sz="2200" b="1" dirty="0">
                  <a:latin typeface="微軟正黑體" panose="020B0604030504040204" pitchFamily="34" charset="-120"/>
                  <a:ea typeface="微軟正黑體" panose="020B0604030504040204" pitchFamily="34" charset="-120"/>
                </a:rPr>
                <a:t>1</a:t>
              </a:r>
              <a:r>
                <a:rPr lang="zh-TW" altLang="en-US" sz="2200" b="1" dirty="0">
                  <a:latin typeface="微軟正黑體" panose="020B0604030504040204" pitchFamily="34" charset="-120"/>
                  <a:ea typeface="微軟正黑體" panose="020B0604030504040204" pitchFamily="34" charset="-120"/>
                </a:rPr>
                <a:t>，直到所有項目集合插入</a:t>
              </a:r>
              <a:r>
                <a:rPr lang="en-US" altLang="zh-TW" sz="2200" b="1" dirty="0">
                  <a:latin typeface="微軟正黑體" panose="020B0604030504040204" pitchFamily="34" charset="-120"/>
                  <a:ea typeface="微軟正黑體" panose="020B0604030504040204" pitchFamily="34" charset="-120"/>
                </a:rPr>
                <a:t>FP-Tree</a:t>
              </a:r>
              <a:r>
                <a:rPr lang="zh-TW" altLang="en-US" sz="2200" b="1" dirty="0">
                  <a:latin typeface="微軟正黑體" panose="020B0604030504040204" pitchFamily="34" charset="-120"/>
                  <a:ea typeface="微軟正黑體" panose="020B0604030504040204" pitchFamily="34" charset="-120"/>
                </a:rPr>
                <a:t>中。</a:t>
              </a:r>
            </a:p>
          </p:txBody>
        </p:sp>
      </p:grpSp>
      <p:grpSp>
        <p:nvGrpSpPr>
          <p:cNvPr id="4" name="群組 3"/>
          <p:cNvGrpSpPr/>
          <p:nvPr/>
        </p:nvGrpSpPr>
        <p:grpSpPr>
          <a:xfrm>
            <a:off x="3818901" y="3340353"/>
            <a:ext cx="5219177" cy="3257470"/>
            <a:chOff x="3818901" y="3340353"/>
            <a:chExt cx="5219177" cy="3257470"/>
          </a:xfrm>
        </p:grpSpPr>
        <p:grpSp>
          <p:nvGrpSpPr>
            <p:cNvPr id="63" name="组合 38"/>
            <p:cNvGrpSpPr/>
            <p:nvPr/>
          </p:nvGrpSpPr>
          <p:grpSpPr>
            <a:xfrm>
              <a:off x="3818901" y="3340353"/>
              <a:ext cx="5219177" cy="3257470"/>
              <a:chOff x="3686670" y="1224514"/>
              <a:chExt cx="5219177" cy="3198135"/>
            </a:xfrm>
          </p:grpSpPr>
          <p:sp>
            <p:nvSpPr>
              <p:cNvPr id="65" name="等腰三角形 16"/>
              <p:cNvSpPr/>
              <p:nvPr/>
            </p:nvSpPr>
            <p:spPr>
              <a:xfrm rot="5400000" flipH="1" flipV="1">
                <a:off x="5283682" y="800484"/>
                <a:ext cx="3198135" cy="4046195"/>
              </a:xfrm>
              <a:custGeom>
                <a:avLst/>
                <a:gdLst/>
                <a:ahLst/>
                <a:cxnLst/>
                <a:rect l="l" t="t" r="r" b="b"/>
                <a:pathLst>
                  <a:path w="1134126" h="2250392">
                    <a:moveTo>
                      <a:pt x="270030" y="108012"/>
                    </a:moveTo>
                    <a:lnTo>
                      <a:pt x="351039" y="0"/>
                    </a:lnTo>
                    <a:lnTo>
                      <a:pt x="432048" y="108012"/>
                    </a:lnTo>
                    <a:close/>
                    <a:moveTo>
                      <a:pt x="0" y="2250392"/>
                    </a:moveTo>
                    <a:lnTo>
                      <a:pt x="0" y="117536"/>
                    </a:lnTo>
                    <a:lnTo>
                      <a:pt x="1134126" y="117536"/>
                    </a:lnTo>
                    <a:lnTo>
                      <a:pt x="1134126" y="2250392"/>
                    </a:lnTo>
                    <a:close/>
                  </a:path>
                </a:pathLst>
              </a:custGeom>
              <a:solidFill>
                <a:srgbClr val="D79759"/>
              </a:solidFill>
              <a:ln>
                <a:solidFill>
                  <a:srgbClr val="D79759"/>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6" name="TextBox 70"/>
              <p:cNvSpPr txBox="1"/>
              <p:nvPr/>
            </p:nvSpPr>
            <p:spPr>
              <a:xfrm flipH="1">
                <a:off x="3686670" y="3576917"/>
                <a:ext cx="1404872" cy="491027"/>
              </a:xfrm>
              <a:prstGeom prst="rect">
                <a:avLst/>
              </a:prstGeom>
              <a:noFill/>
            </p:spPr>
            <p:txBody>
              <a:bodyPr wrap="none" lIns="68580" tIns="34290" rIns="68580" bIns="34290" rtlCol="0">
                <a:spAutoFit/>
              </a:bodyPr>
              <a:lstStyle/>
              <a:p>
                <a:r>
                  <a:rPr lang="en-US" altLang="zh-TW" sz="2800" dirty="0" smtClean="0">
                    <a:solidFill>
                      <a:srgbClr val="D79759"/>
                    </a:solidFill>
                    <a:latin typeface="Algerian" pitchFamily="82" charset="0"/>
                    <a:ea typeface="楷体" pitchFamily="49" charset="-122"/>
                  </a:rPr>
                  <a:t>STEP</a:t>
                </a:r>
                <a:r>
                  <a:rPr lang="en-US" altLang="zh-CN" sz="2800" dirty="0" smtClean="0">
                    <a:solidFill>
                      <a:srgbClr val="D79759"/>
                    </a:solidFill>
                    <a:latin typeface="Algerian" pitchFamily="82" charset="0"/>
                    <a:ea typeface="楷体" pitchFamily="49" charset="-122"/>
                  </a:rPr>
                  <a:t>04</a:t>
                </a:r>
                <a:endParaRPr lang="zh-CN" altLang="en-US" sz="2800" dirty="0">
                  <a:solidFill>
                    <a:srgbClr val="D79759"/>
                  </a:solidFill>
                  <a:latin typeface="Algerian" pitchFamily="82" charset="0"/>
                  <a:ea typeface="楷体" pitchFamily="49" charset="-122"/>
                </a:endParaRPr>
              </a:p>
            </p:txBody>
          </p:sp>
        </p:grpSp>
        <p:sp>
          <p:nvSpPr>
            <p:cNvPr id="71" name="文字方塊 70"/>
            <p:cNvSpPr txBox="1"/>
            <p:nvPr/>
          </p:nvSpPr>
          <p:spPr>
            <a:xfrm>
              <a:off x="5234662" y="3387010"/>
              <a:ext cx="3746119" cy="3077124"/>
            </a:xfrm>
            <a:prstGeom prst="rect">
              <a:avLst/>
            </a:prstGeom>
            <a:noFill/>
          </p:spPr>
          <p:txBody>
            <a:bodyPr wrap="square" rtlCol="0">
              <a:spAutoFit/>
            </a:bodyPr>
            <a:lstStyle/>
            <a:p>
              <a:pPr>
                <a:lnSpc>
                  <a:spcPct val="150000"/>
                </a:lnSpc>
              </a:pPr>
              <a:r>
                <a:rPr lang="zh-TW" altLang="en-US" sz="2200" b="1" dirty="0">
                  <a:solidFill>
                    <a:schemeClr val="bg1"/>
                  </a:solidFill>
                  <a:latin typeface="微軟正黑體" panose="020B0604030504040204" pitchFamily="34" charset="-120"/>
                  <a:ea typeface="微軟正黑體" panose="020B0604030504040204" pitchFamily="34" charset="-120"/>
                </a:rPr>
                <a:t>得到</a:t>
              </a:r>
              <a:r>
                <a:rPr lang="en-US" altLang="zh-TW" sz="2200" b="1" dirty="0">
                  <a:solidFill>
                    <a:schemeClr val="bg1"/>
                  </a:solidFill>
                  <a:latin typeface="微軟正黑體" panose="020B0604030504040204" pitchFamily="34" charset="-120"/>
                  <a:ea typeface="微軟正黑體" panose="020B0604030504040204" pitchFamily="34" charset="-120"/>
                </a:rPr>
                <a:t>FP-Tree</a:t>
              </a:r>
              <a:r>
                <a:rPr lang="zh-TW" altLang="en-US" sz="2200" b="1" dirty="0">
                  <a:solidFill>
                    <a:schemeClr val="bg1"/>
                  </a:solidFill>
                  <a:latin typeface="微軟正黑體" panose="020B0604030504040204" pitchFamily="34" charset="-120"/>
                  <a:ea typeface="微軟正黑體" panose="020B0604030504040204" pitchFamily="34" charset="-120"/>
                </a:rPr>
                <a:t>及排列後的項目集合後，首先從標頭表格的底部依序向上，對應</a:t>
              </a:r>
              <a:r>
                <a:rPr lang="en-US" altLang="zh-TW" sz="2200" b="1" dirty="0">
                  <a:solidFill>
                    <a:schemeClr val="bg1"/>
                  </a:solidFill>
                  <a:latin typeface="微軟正黑體" panose="020B0604030504040204" pitchFamily="34" charset="-120"/>
                  <a:ea typeface="微軟正黑體" panose="020B0604030504040204" pitchFamily="34" charset="-120"/>
                </a:rPr>
                <a:t>FP-Tree</a:t>
              </a:r>
              <a:r>
                <a:rPr lang="zh-TW" altLang="en-US" sz="2200" b="1" dirty="0">
                  <a:solidFill>
                    <a:schemeClr val="bg1"/>
                  </a:solidFill>
                  <a:latin typeface="微軟正黑體" panose="020B0604030504040204" pitchFamily="34" charset="-120"/>
                  <a:ea typeface="微軟正黑體" panose="020B0604030504040204" pitchFamily="34" charset="-120"/>
                </a:rPr>
                <a:t>的每一項，找到其條件樣式基底，接著持續遞迴，直到找到最大高頻項目集合</a:t>
              </a:r>
              <a:r>
                <a:rPr lang="zh-TW" altLang="en-US" sz="2200" b="1" dirty="0" smtClean="0">
                  <a:solidFill>
                    <a:schemeClr val="bg1"/>
                  </a:solidFill>
                  <a:latin typeface="微軟正黑體" panose="020B0604030504040204" pitchFamily="34" charset="-120"/>
                  <a:ea typeface="微軟正黑體" panose="020B0604030504040204" pitchFamily="34" charset="-120"/>
                </a:rPr>
                <a:t>。</a:t>
              </a:r>
              <a:endParaRPr lang="zh-TW" altLang="en-US" sz="2200" b="1" dirty="0">
                <a:solidFill>
                  <a:schemeClr val="bg1"/>
                </a:solidFill>
                <a:latin typeface="微軟正黑體" panose="020B0604030504040204" pitchFamily="34" charset="-120"/>
                <a:ea typeface="微軟正黑體" panose="020B0604030504040204" pitchFamily="34" charset="-120"/>
              </a:endParaRPr>
            </a:p>
          </p:txBody>
        </p:sp>
      </p:grpSp>
      <p:pic>
        <p:nvPicPr>
          <p:cNvPr id="72" name="Picture 3"/>
          <p:cNvPicPr>
            <a:picLocks noChangeAspect="1" noChangeArrowheads="1"/>
          </p:cNvPicPr>
          <p:nvPr/>
        </p:nvPicPr>
        <p:blipFill>
          <a:blip r:embed="rId3">
            <a:extLst>
              <a:ext uri="{28A0092B-C50C-407E-A947-70E740481C1C}">
                <a14:useLocalDpi xmlns:a14="http://schemas.microsoft.com/office/drawing/2010/main" val="0"/>
              </a:ext>
            </a:extLst>
          </a:blip>
          <a:srcRect l="57680" t="7205" b="2766"/>
          <a:stretch>
            <a:fillRect/>
          </a:stretch>
        </p:blipFill>
        <p:spPr bwMode="auto">
          <a:xfrm>
            <a:off x="3787314" y="1755535"/>
            <a:ext cx="394636" cy="7648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文字方塊 27"/>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14</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5931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49667" y="4418522"/>
            <a:ext cx="4552950" cy="1737758"/>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CN" sz="2700" b="1" dirty="0" smtClean="0"/>
              <a:t>THREE</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方法介紹</a:t>
            </a:r>
          </a:p>
        </p:txBody>
      </p:sp>
      <p:sp>
        <p:nvSpPr>
          <p:cNvPr id="9" name="矩形 8"/>
          <p:cNvSpPr/>
          <p:nvPr/>
        </p:nvSpPr>
        <p:spPr>
          <a:xfrm>
            <a:off x="388038" y="1396817"/>
            <a:ext cx="3226140" cy="461665"/>
          </a:xfrm>
          <a:prstGeom prst="rect">
            <a:avLst/>
          </a:prstGeom>
        </p:spPr>
        <p:txBody>
          <a:bodyPr wrap="none">
            <a:spAutoFit/>
          </a:bodyPr>
          <a:lstStyle/>
          <a:p>
            <a:r>
              <a:rPr lang="en-US" altLang="zh-TW" sz="2400" b="1" dirty="0">
                <a:latin typeface="微軟正黑體" panose="020B0604030504040204" pitchFamily="34" charset="-120"/>
                <a:ea typeface="微軟正黑體" panose="020B0604030504040204" pitchFamily="34" charset="-120"/>
              </a:rPr>
              <a:t>CORTANA</a:t>
            </a:r>
            <a:r>
              <a:rPr lang="zh-TW" altLang="en-US" sz="2400" b="1" dirty="0">
                <a:latin typeface="微軟正黑體" panose="020B0604030504040204" pitchFamily="34" charset="-120"/>
                <a:ea typeface="微軟正黑體" panose="020B0604030504040204" pitchFamily="34" charset="-120"/>
              </a:rPr>
              <a:t>子群組探勘</a:t>
            </a:r>
          </a:p>
        </p:txBody>
      </p:sp>
      <p:grpSp>
        <p:nvGrpSpPr>
          <p:cNvPr id="28" name="群組 27"/>
          <p:cNvGrpSpPr/>
          <p:nvPr/>
        </p:nvGrpSpPr>
        <p:grpSpPr>
          <a:xfrm>
            <a:off x="388039" y="2167120"/>
            <a:ext cx="8252109" cy="3680522"/>
            <a:chOff x="-730177" y="3617059"/>
            <a:chExt cx="4088284" cy="6628348"/>
          </a:xfrm>
        </p:grpSpPr>
        <p:sp>
          <p:nvSpPr>
            <p:cNvPr id="29" name="矩形 28">
              <a:extLst>
                <a:ext uri="{FF2B5EF4-FFF2-40B4-BE49-F238E27FC236}">
                  <a16:creationId xmlns:a16="http://schemas.microsoft.com/office/drawing/2014/main" id="{2C17EA2F-CD2D-4B7B-8833-ECADA74568E8}"/>
                </a:ext>
              </a:extLst>
            </p:cNvPr>
            <p:cNvSpPr/>
            <p:nvPr/>
          </p:nvSpPr>
          <p:spPr>
            <a:xfrm>
              <a:off x="-730177" y="3617059"/>
              <a:ext cx="4088284" cy="6628348"/>
            </a:xfrm>
            <a:prstGeom prst="rect">
              <a:avLst/>
            </a:prstGeom>
            <a:solidFill>
              <a:srgbClr val="F0B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0" name="文字方塊 29"/>
            <p:cNvSpPr txBox="1"/>
            <p:nvPr/>
          </p:nvSpPr>
          <p:spPr>
            <a:xfrm>
              <a:off x="-645064" y="3717886"/>
              <a:ext cx="3906096" cy="6263396"/>
            </a:xfrm>
            <a:prstGeom prst="rect">
              <a:avLst/>
            </a:prstGeom>
            <a:noFill/>
          </p:spPr>
          <p:txBody>
            <a:bodyPr wrap="square" rtlCol="0">
              <a:spAutoFit/>
            </a:bodyPr>
            <a:lstStyle/>
            <a:p>
              <a:pPr>
                <a:lnSpc>
                  <a:spcPct val="200000"/>
                </a:lnSpc>
              </a:pPr>
              <a:r>
                <a:rPr lang="en-US" altLang="zh-TW" sz="2200" b="1" dirty="0">
                  <a:latin typeface="微軟正黑體" panose="020B0604030504040204" pitchFamily="34" charset="-120"/>
                  <a:ea typeface="微軟正黑體" panose="020B0604030504040204" pitchFamily="34" charset="-120"/>
                </a:rPr>
                <a:t>CORTANA</a:t>
              </a:r>
              <a:r>
                <a:rPr lang="zh-TW" altLang="en-US" sz="2200" b="1" dirty="0">
                  <a:latin typeface="微軟正黑體" panose="020B0604030504040204" pitchFamily="34" charset="-120"/>
                  <a:ea typeface="微軟正黑體" panose="020B0604030504040204" pitchFamily="34" charset="-120"/>
                </a:rPr>
                <a:t>子群組探勘是一種類似於關聯規則分析的方法，其背後所實作的演算法為</a:t>
              </a:r>
              <a:r>
                <a:rPr lang="en-US" altLang="zh-TW" sz="2200" b="1" dirty="0">
                  <a:latin typeface="微軟正黑體" panose="020B0604030504040204" pitchFamily="34" charset="-120"/>
                  <a:ea typeface="微軟正黑體" panose="020B0604030504040204" pitchFamily="34" charset="-120"/>
                </a:rPr>
                <a:t>Exceptional Model Mining</a:t>
              </a:r>
              <a:r>
                <a:rPr lang="zh-TW" altLang="en-US" sz="2200" b="1" dirty="0">
                  <a:latin typeface="微軟正黑體" panose="020B0604030504040204" pitchFamily="34" charset="-120"/>
                  <a:ea typeface="微軟正黑體" panose="020B0604030504040204" pitchFamily="34" charset="-120"/>
                </a:rPr>
                <a:t>（</a:t>
              </a:r>
              <a:r>
                <a:rPr lang="en-US" altLang="zh-TW" sz="2200" b="1" dirty="0">
                  <a:latin typeface="微軟正黑體" panose="020B0604030504040204" pitchFamily="34" charset="-120"/>
                  <a:ea typeface="微軟正黑體" panose="020B0604030504040204" pitchFamily="34" charset="-120"/>
                </a:rPr>
                <a:t>EMM</a:t>
              </a:r>
              <a:r>
                <a:rPr lang="zh-TW" altLang="en-US" sz="2200" b="1" dirty="0" smtClean="0">
                  <a:latin typeface="微軟正黑體" panose="020B0604030504040204" pitchFamily="34" charset="-120"/>
                  <a:ea typeface="微軟正黑體" panose="020B0604030504040204" pitchFamily="34" charset="-120"/>
                </a:rPr>
                <a:t>）</a:t>
              </a:r>
              <a:endParaRPr lang="en-US" altLang="zh-TW" sz="2200" b="1" dirty="0" smtClean="0">
                <a:latin typeface="微軟正黑體" panose="020B0604030504040204" pitchFamily="34" charset="-120"/>
                <a:ea typeface="微軟正黑體" panose="020B0604030504040204" pitchFamily="34" charset="-120"/>
              </a:endParaRPr>
            </a:p>
            <a:p>
              <a:pPr>
                <a:lnSpc>
                  <a:spcPct val="200000"/>
                </a:lnSpc>
              </a:pPr>
              <a:r>
                <a:rPr lang="zh-TW" altLang="en-US" sz="2200" b="1" dirty="0" smtClean="0">
                  <a:latin typeface="微軟正黑體" panose="020B0604030504040204" pitchFamily="34" charset="-120"/>
                  <a:ea typeface="微軟正黑體" panose="020B0604030504040204" pitchFamily="34" charset="-120"/>
                </a:rPr>
                <a:t>，</a:t>
              </a:r>
              <a:r>
                <a:rPr lang="zh-TW" altLang="en-US" sz="2200" b="1" dirty="0">
                  <a:latin typeface="微軟正黑體" panose="020B0604030504040204" pitchFamily="34" charset="-120"/>
                  <a:ea typeface="微軟正黑體" panose="020B0604030504040204" pitchFamily="34" charset="-120"/>
                </a:rPr>
                <a:t>該演算法能使研究人員更專注於所要關注的目標項目，目標項目類型可為數值、類別、二元值以及連續類型，還能將多個項目結合，形成目標概念進行分析。</a:t>
              </a:r>
            </a:p>
          </p:txBody>
        </p:sp>
      </p:grpSp>
      <p:sp>
        <p:nvSpPr>
          <p:cNvPr id="10" name="文字方塊 9"/>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15</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9261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F89824C-F0CC-4D7F-BCBB-C5F1C8C5A426}"/>
              </a:ext>
            </a:extLst>
          </p:cNvPr>
          <p:cNvSpPr txBox="1"/>
          <p:nvPr/>
        </p:nvSpPr>
        <p:spPr>
          <a:xfrm>
            <a:off x="3500438" y="257158"/>
            <a:ext cx="2171700" cy="507831"/>
          </a:xfrm>
          <a:prstGeom prst="rect">
            <a:avLst/>
          </a:prstGeom>
          <a:noFill/>
        </p:spPr>
        <p:txBody>
          <a:bodyPr wrap="square" rtlCol="0">
            <a:spAutoFit/>
          </a:bodyPr>
          <a:lstStyle/>
          <a:p>
            <a:pPr algn="dist"/>
            <a:r>
              <a:rPr lang="zh-TW" altLang="en-US" sz="2700" b="1" dirty="0">
                <a:latin typeface="微軟正黑體" panose="020B0604030504040204" pitchFamily="34" charset="-120"/>
                <a:ea typeface="微軟正黑體" panose="020B0604030504040204" pitchFamily="34" charset="-120"/>
              </a:rPr>
              <a:t>分工表</a:t>
            </a:r>
            <a:endParaRPr lang="zh-CN" altLang="en-US" sz="2700" b="1" dirty="0">
              <a:latin typeface="微軟正黑體" panose="020B0604030504040204" pitchFamily="34" charset="-120"/>
              <a:ea typeface="微軟正黑體" panose="020B0604030504040204" pitchFamily="34" charset="-120"/>
            </a:endParaRPr>
          </a:p>
        </p:txBody>
      </p:sp>
      <p:sp>
        <p:nvSpPr>
          <p:cNvPr id="3" name="文本框 2">
            <a:extLst>
              <a:ext uri="{FF2B5EF4-FFF2-40B4-BE49-F238E27FC236}">
                <a16:creationId xmlns:a16="http://schemas.microsoft.com/office/drawing/2014/main" id="{1E48F6DC-724F-4415-B12B-2B473C2CA15E}"/>
              </a:ext>
            </a:extLst>
          </p:cNvPr>
          <p:cNvSpPr txBox="1"/>
          <p:nvPr/>
        </p:nvSpPr>
        <p:spPr>
          <a:xfrm>
            <a:off x="3028951" y="741904"/>
            <a:ext cx="3114675" cy="715581"/>
          </a:xfrm>
          <a:prstGeom prst="rect">
            <a:avLst/>
          </a:prstGeom>
          <a:noFill/>
        </p:spPr>
        <p:txBody>
          <a:bodyPr wrap="square" rtlCol="0">
            <a:spAutoFit/>
          </a:bodyPr>
          <a:lstStyle/>
          <a:p>
            <a:pPr algn="ctr"/>
            <a:r>
              <a:rPr lang="en-US" altLang="zh-CN" sz="1350" dirty="0"/>
              <a:t>work distribution chart</a:t>
            </a:r>
            <a:endParaRPr lang="zh-CN" altLang="en-US" sz="1350" dirty="0"/>
          </a:p>
          <a:p>
            <a:endParaRPr lang="zh-CN" altLang="en-US" sz="1350" dirty="0"/>
          </a:p>
          <a:p>
            <a:pPr algn="dist"/>
            <a:endParaRPr lang="zh-CN" altLang="en-US" sz="1350" dirty="0"/>
          </a:p>
        </p:txBody>
      </p:sp>
      <p:sp>
        <p:nvSpPr>
          <p:cNvPr id="4" name="矩形 3">
            <a:extLst>
              <a:ext uri="{FF2B5EF4-FFF2-40B4-BE49-F238E27FC236}">
                <a16:creationId xmlns:a16="http://schemas.microsoft.com/office/drawing/2014/main" id="{749B740C-6E94-427D-B1CE-71AEC970ECBB}"/>
              </a:ext>
            </a:extLst>
          </p:cNvPr>
          <p:cNvSpPr/>
          <p:nvPr/>
        </p:nvSpPr>
        <p:spPr>
          <a:xfrm>
            <a:off x="483577" y="1604964"/>
            <a:ext cx="2397600" cy="4557600"/>
          </a:xfrm>
          <a:prstGeom prst="rect">
            <a:avLst/>
          </a:prstGeom>
          <a:solidFill>
            <a:srgbClr val="10201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 name="文本框 5">
            <a:extLst>
              <a:ext uri="{FF2B5EF4-FFF2-40B4-BE49-F238E27FC236}">
                <a16:creationId xmlns:a16="http://schemas.microsoft.com/office/drawing/2014/main" id="{F3E79F1D-0DE6-46B2-A364-321098C0E62C}"/>
              </a:ext>
            </a:extLst>
          </p:cNvPr>
          <p:cNvSpPr txBox="1"/>
          <p:nvPr/>
        </p:nvSpPr>
        <p:spPr>
          <a:xfrm>
            <a:off x="472710" y="3306681"/>
            <a:ext cx="2408467" cy="2862322"/>
          </a:xfrm>
          <a:prstGeom prst="rect">
            <a:avLst/>
          </a:prstGeom>
          <a:noFill/>
        </p:spPr>
        <p:txBody>
          <a:bodyPr wrap="square" rtlCol="0">
            <a:spAutoFit/>
          </a:bodyPr>
          <a:lstStyle/>
          <a:p>
            <a:pPr algn="ctr">
              <a:lnSpc>
                <a:spcPct val="200000"/>
              </a:lnSpc>
            </a:pPr>
            <a:r>
              <a:rPr lang="zh-TW" altLang="en-US" sz="2000" b="1" dirty="0">
                <a:solidFill>
                  <a:schemeClr val="bg1"/>
                </a:solidFill>
                <a:latin typeface="微軟正黑體" panose="020B0604030504040204" pitchFamily="34" charset="-120"/>
                <a:ea typeface="微軟正黑體" panose="020B0604030504040204" pitchFamily="34" charset="-120"/>
              </a:rPr>
              <a:t>所有資料整合</a:t>
            </a:r>
            <a:endParaRPr lang="en-US" altLang="zh-TW" sz="2000" b="1" dirty="0">
              <a:solidFill>
                <a:schemeClr val="bg1"/>
              </a:solidFill>
              <a:latin typeface="微軟正黑體" panose="020B0604030504040204" pitchFamily="34" charset="-120"/>
              <a:ea typeface="微軟正黑體" panose="020B0604030504040204" pitchFamily="34" charset="-120"/>
            </a:endParaRPr>
          </a:p>
          <a:p>
            <a:pPr algn="ctr">
              <a:lnSpc>
                <a:spcPct val="200000"/>
              </a:lnSpc>
            </a:pPr>
            <a:r>
              <a:rPr lang="en-US" altLang="zh-TW" sz="2000" b="1" dirty="0">
                <a:solidFill>
                  <a:schemeClr val="bg1"/>
                </a:solidFill>
                <a:latin typeface="微軟正黑體" panose="020B0604030504040204" pitchFamily="34" charset="-120"/>
                <a:ea typeface="微軟正黑體" panose="020B0604030504040204" pitchFamily="34" charset="-120"/>
              </a:rPr>
              <a:t>K-MEANS</a:t>
            </a:r>
          </a:p>
          <a:p>
            <a:pPr algn="ctr">
              <a:lnSpc>
                <a:spcPct val="200000"/>
              </a:lnSpc>
            </a:pPr>
            <a:r>
              <a:rPr lang="en-US" altLang="zh-TW" sz="2000" b="1" dirty="0" smtClean="0">
                <a:solidFill>
                  <a:schemeClr val="bg1"/>
                </a:solidFill>
                <a:latin typeface="微軟正黑體" panose="020B0604030504040204" pitchFamily="34" charset="-120"/>
                <a:ea typeface="微軟正黑體" panose="020B0604030504040204" pitchFamily="34" charset="-120"/>
              </a:rPr>
              <a:t>CORTANA</a:t>
            </a:r>
          </a:p>
          <a:p>
            <a:pPr algn="ctr"/>
            <a:r>
              <a:rPr lang="zh-TW" altLang="en-US" sz="2000" b="1" dirty="0" smtClean="0">
                <a:solidFill>
                  <a:schemeClr val="bg1"/>
                </a:solidFill>
                <a:latin typeface="微軟正黑體" panose="020B0604030504040204" pitchFamily="34" charset="-120"/>
                <a:ea typeface="微軟正黑體" panose="020B0604030504040204" pitchFamily="34" charset="-120"/>
              </a:rPr>
              <a:t>關聯</a:t>
            </a:r>
            <a:r>
              <a:rPr lang="zh-TW" altLang="en-US" sz="2000" b="1" dirty="0">
                <a:solidFill>
                  <a:schemeClr val="bg1"/>
                </a:solidFill>
                <a:latin typeface="微軟正黑體" panose="020B0604030504040204" pitchFamily="34" charset="-120"/>
                <a:ea typeface="微軟正黑體" panose="020B0604030504040204" pitchFamily="34" charset="-120"/>
              </a:rPr>
              <a:t>規則分析</a:t>
            </a:r>
          </a:p>
          <a:p>
            <a:pPr algn="dist">
              <a:lnSpc>
                <a:spcPct val="200000"/>
              </a:lnSpc>
            </a:pPr>
            <a:endParaRPr lang="zh-CN" altLang="en-US" sz="2000" b="1" dirty="0">
              <a:solidFill>
                <a:schemeClr val="bg1"/>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77E0E0CB-6191-4FA5-ABDE-A7E79B2A74CA}"/>
              </a:ext>
            </a:extLst>
          </p:cNvPr>
          <p:cNvSpPr/>
          <p:nvPr/>
        </p:nvSpPr>
        <p:spPr>
          <a:xfrm>
            <a:off x="1156188" y="2894409"/>
            <a:ext cx="1042988"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矩形 19">
            <a:extLst>
              <a:ext uri="{FF2B5EF4-FFF2-40B4-BE49-F238E27FC236}">
                <a16:creationId xmlns:a16="http://schemas.microsoft.com/office/drawing/2014/main" id="{1F5019F3-45AA-4541-8FA2-C43BBA365D6B}"/>
              </a:ext>
            </a:extLst>
          </p:cNvPr>
          <p:cNvSpPr/>
          <p:nvPr/>
        </p:nvSpPr>
        <p:spPr>
          <a:xfrm>
            <a:off x="3437788" y="1629085"/>
            <a:ext cx="2397600" cy="4557600"/>
          </a:xfrm>
          <a:prstGeom prst="rect">
            <a:avLst/>
          </a:prstGeom>
          <a:solidFill>
            <a:srgbClr val="2C6B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2" name="文本框 21">
            <a:extLst>
              <a:ext uri="{FF2B5EF4-FFF2-40B4-BE49-F238E27FC236}">
                <a16:creationId xmlns:a16="http://schemas.microsoft.com/office/drawing/2014/main" id="{5BB7C690-C4C6-4FE2-80D8-FA64E39ADFD2}"/>
              </a:ext>
            </a:extLst>
          </p:cNvPr>
          <p:cNvSpPr txBox="1"/>
          <p:nvPr/>
        </p:nvSpPr>
        <p:spPr>
          <a:xfrm>
            <a:off x="3437789" y="3244642"/>
            <a:ext cx="2397600" cy="3285515"/>
          </a:xfrm>
          <a:prstGeom prst="rect">
            <a:avLst/>
          </a:prstGeom>
          <a:noFill/>
        </p:spPr>
        <p:txBody>
          <a:bodyPr wrap="square" rtlCol="0">
            <a:spAutoFit/>
          </a:bodyPr>
          <a:lstStyle/>
          <a:p>
            <a:pPr algn="ctr">
              <a:lnSpc>
                <a:spcPct val="200000"/>
              </a:lnSpc>
            </a:pPr>
            <a:r>
              <a:rPr lang="zh-TW" altLang="en-US" sz="2000" b="1" dirty="0">
                <a:solidFill>
                  <a:schemeClr val="bg1"/>
                </a:solidFill>
                <a:latin typeface="微軟正黑體" panose="020B0604030504040204" pitchFamily="34" charset="-120"/>
                <a:ea typeface="微軟正黑體" panose="020B0604030504040204" pitchFamily="34" charset="-120"/>
              </a:rPr>
              <a:t>蒐集所用</a:t>
            </a:r>
            <a:r>
              <a:rPr lang="zh-TW" altLang="en-US" sz="2000" b="1" dirty="0" smtClean="0">
                <a:solidFill>
                  <a:schemeClr val="bg1"/>
                </a:solidFill>
                <a:latin typeface="微軟正黑體" panose="020B0604030504040204" pitchFamily="34" charset="-120"/>
                <a:ea typeface="微軟正黑體" panose="020B0604030504040204" pitchFamily="34" charset="-120"/>
              </a:rPr>
              <a:t>資料</a:t>
            </a:r>
            <a:endParaRPr lang="en-US" altLang="zh-TW" sz="2000" b="1" dirty="0" smtClean="0">
              <a:solidFill>
                <a:schemeClr val="bg1"/>
              </a:solidFill>
              <a:latin typeface="微軟正黑體" panose="020B0604030504040204" pitchFamily="34" charset="-120"/>
              <a:ea typeface="微軟正黑體" panose="020B0604030504040204" pitchFamily="34" charset="-120"/>
            </a:endParaRPr>
          </a:p>
          <a:p>
            <a:pPr algn="ctr">
              <a:lnSpc>
                <a:spcPct val="200000"/>
              </a:lnSpc>
            </a:pPr>
            <a:r>
              <a:rPr lang="en-US" altLang="zh-TW" sz="2000" b="1" dirty="0" smtClean="0">
                <a:solidFill>
                  <a:schemeClr val="bg1"/>
                </a:solidFill>
                <a:latin typeface="微軟正黑體" panose="020B0604030504040204" pitchFamily="34" charset="-120"/>
                <a:ea typeface="微軟正黑體" panose="020B0604030504040204" pitchFamily="34" charset="-120"/>
              </a:rPr>
              <a:t>PPT</a:t>
            </a:r>
            <a:r>
              <a:rPr lang="zh-TW" altLang="en-US" sz="2000" b="1" dirty="0" smtClean="0">
                <a:solidFill>
                  <a:schemeClr val="bg1"/>
                </a:solidFill>
                <a:latin typeface="微軟正黑體" panose="020B0604030504040204" pitchFamily="34" charset="-120"/>
                <a:ea typeface="微軟正黑體" panose="020B0604030504040204" pitchFamily="34" charset="-120"/>
              </a:rPr>
              <a:t>簡報</a:t>
            </a:r>
            <a:endParaRPr lang="en-US" altLang="zh-TW" sz="2000" b="1" dirty="0" smtClean="0">
              <a:solidFill>
                <a:schemeClr val="bg1"/>
              </a:solidFill>
              <a:latin typeface="微軟正黑體" panose="020B0604030504040204" pitchFamily="34" charset="-120"/>
              <a:ea typeface="微軟正黑體" panose="020B0604030504040204" pitchFamily="34" charset="-120"/>
            </a:endParaRPr>
          </a:p>
          <a:p>
            <a:pPr algn="ctr">
              <a:lnSpc>
                <a:spcPct val="200000"/>
              </a:lnSpc>
            </a:pPr>
            <a:r>
              <a:rPr lang="en-US" altLang="zh-TW" sz="2000" b="1" dirty="0" smtClean="0">
                <a:solidFill>
                  <a:schemeClr val="bg1"/>
                </a:solidFill>
                <a:latin typeface="微軟正黑體" panose="020B0604030504040204" pitchFamily="34" charset="-120"/>
                <a:ea typeface="微軟正黑體" panose="020B0604030504040204" pitchFamily="34" charset="-120"/>
              </a:rPr>
              <a:t>FP-GROWTH</a:t>
            </a:r>
          </a:p>
          <a:p>
            <a:pPr algn="ctr"/>
            <a:r>
              <a:rPr lang="zh-TW" altLang="en-US" sz="2000" b="1" dirty="0" smtClean="0">
                <a:solidFill>
                  <a:schemeClr val="bg1"/>
                </a:solidFill>
                <a:latin typeface="微軟正黑體" panose="020B0604030504040204" pitchFamily="34" charset="-120"/>
                <a:ea typeface="微軟正黑體" panose="020B0604030504040204" pitchFamily="34" charset="-120"/>
              </a:rPr>
              <a:t>關聯</a:t>
            </a:r>
            <a:r>
              <a:rPr lang="zh-TW" altLang="en-US" sz="2000" b="1" dirty="0">
                <a:solidFill>
                  <a:schemeClr val="bg1"/>
                </a:solidFill>
                <a:latin typeface="微軟正黑體" panose="020B0604030504040204" pitchFamily="34" charset="-120"/>
                <a:ea typeface="微軟正黑體" panose="020B0604030504040204" pitchFamily="34" charset="-120"/>
              </a:rPr>
              <a:t>規則分析</a:t>
            </a:r>
          </a:p>
          <a:p>
            <a:pPr>
              <a:lnSpc>
                <a:spcPct val="200000"/>
              </a:lnSpc>
            </a:pPr>
            <a:endParaRPr lang="zh-CN" altLang="en-US" sz="1350" dirty="0">
              <a:solidFill>
                <a:schemeClr val="bg1"/>
              </a:solidFill>
            </a:endParaRPr>
          </a:p>
          <a:p>
            <a:pPr>
              <a:lnSpc>
                <a:spcPct val="200000"/>
              </a:lnSpc>
            </a:pPr>
            <a:endParaRPr lang="zh-CN" altLang="en-US" sz="1350" dirty="0">
              <a:solidFill>
                <a:schemeClr val="bg1"/>
              </a:solidFill>
            </a:endParaRPr>
          </a:p>
          <a:p>
            <a:pPr algn="dist"/>
            <a:endParaRPr lang="zh-CN" altLang="en-US" sz="1350" dirty="0">
              <a:solidFill>
                <a:schemeClr val="bg1"/>
              </a:solidFill>
            </a:endParaRPr>
          </a:p>
        </p:txBody>
      </p:sp>
      <p:sp>
        <p:nvSpPr>
          <p:cNvPr id="23" name="矩形 22">
            <a:extLst>
              <a:ext uri="{FF2B5EF4-FFF2-40B4-BE49-F238E27FC236}">
                <a16:creationId xmlns:a16="http://schemas.microsoft.com/office/drawing/2014/main" id="{274DB650-111F-416C-8AA9-BCDBAB2CB161}"/>
              </a:ext>
            </a:extLst>
          </p:cNvPr>
          <p:cNvSpPr/>
          <p:nvPr/>
        </p:nvSpPr>
        <p:spPr>
          <a:xfrm>
            <a:off x="4136776" y="2918529"/>
            <a:ext cx="1042988"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a:extLst>
              <a:ext uri="{FF2B5EF4-FFF2-40B4-BE49-F238E27FC236}">
                <a16:creationId xmlns:a16="http://schemas.microsoft.com/office/drawing/2014/main" id="{A4E2C5E9-432C-4800-A1B6-7A9048DB870D}"/>
              </a:ext>
            </a:extLst>
          </p:cNvPr>
          <p:cNvSpPr/>
          <p:nvPr/>
        </p:nvSpPr>
        <p:spPr>
          <a:xfrm>
            <a:off x="6327158" y="1627774"/>
            <a:ext cx="2397600" cy="4557600"/>
          </a:xfrm>
          <a:prstGeom prst="rect">
            <a:avLst/>
          </a:prstGeom>
          <a:solidFill>
            <a:srgbClr val="10201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6" name="文本框 25">
            <a:extLst>
              <a:ext uri="{FF2B5EF4-FFF2-40B4-BE49-F238E27FC236}">
                <a16:creationId xmlns:a16="http://schemas.microsoft.com/office/drawing/2014/main" id="{81F5EF83-6AA8-413E-84BF-B44C94C8215E}"/>
              </a:ext>
            </a:extLst>
          </p:cNvPr>
          <p:cNvSpPr txBox="1"/>
          <p:nvPr/>
        </p:nvSpPr>
        <p:spPr>
          <a:xfrm>
            <a:off x="6327157" y="3244642"/>
            <a:ext cx="2397601" cy="3170099"/>
          </a:xfrm>
          <a:prstGeom prst="rect">
            <a:avLst/>
          </a:prstGeom>
          <a:noFill/>
        </p:spPr>
        <p:txBody>
          <a:bodyPr wrap="square" rtlCol="0">
            <a:spAutoFit/>
          </a:bodyPr>
          <a:lstStyle/>
          <a:p>
            <a:pPr algn="ctr">
              <a:lnSpc>
                <a:spcPct val="200000"/>
              </a:lnSpc>
            </a:pPr>
            <a:r>
              <a:rPr lang="zh-TW" altLang="en-US" sz="2000" b="1" dirty="0">
                <a:solidFill>
                  <a:schemeClr val="bg1"/>
                </a:solidFill>
                <a:latin typeface="微軟正黑體" panose="020B0604030504040204" pitchFamily="34" charset="-120"/>
                <a:ea typeface="微軟正黑體" panose="020B0604030504040204" pitchFamily="34" charset="-120"/>
              </a:rPr>
              <a:t>資料清洗與</a:t>
            </a:r>
            <a:r>
              <a:rPr lang="zh-TW" altLang="en-US" sz="2000" b="1" dirty="0" smtClean="0">
                <a:solidFill>
                  <a:schemeClr val="bg1"/>
                </a:solidFill>
                <a:latin typeface="微軟正黑體" panose="020B0604030504040204" pitchFamily="34" charset="-120"/>
                <a:ea typeface="微軟正黑體" panose="020B0604030504040204" pitchFamily="34" charset="-120"/>
              </a:rPr>
              <a:t>轉換</a:t>
            </a:r>
            <a:endParaRPr lang="en-US" altLang="zh-TW" sz="2000" b="1" dirty="0" smtClean="0">
              <a:solidFill>
                <a:schemeClr val="bg1"/>
              </a:solidFill>
              <a:latin typeface="微軟正黑體" panose="020B0604030504040204" pitchFamily="34" charset="-120"/>
              <a:ea typeface="微軟正黑體" panose="020B0604030504040204" pitchFamily="34" charset="-120"/>
            </a:endParaRPr>
          </a:p>
          <a:p>
            <a:pPr algn="ctr">
              <a:lnSpc>
                <a:spcPct val="200000"/>
              </a:lnSpc>
            </a:pPr>
            <a:r>
              <a:rPr lang="en-US" altLang="zh-TW" sz="2000" b="1" dirty="0" smtClean="0">
                <a:solidFill>
                  <a:schemeClr val="bg1"/>
                </a:solidFill>
                <a:latin typeface="微軟正黑體" panose="020B0604030504040204" pitchFamily="34" charset="-120"/>
                <a:ea typeface="微軟正黑體" panose="020B0604030504040204" pitchFamily="34" charset="-120"/>
              </a:rPr>
              <a:t>DOCX</a:t>
            </a:r>
            <a:r>
              <a:rPr lang="zh-TW" altLang="en-US" sz="2000" b="1" dirty="0" smtClean="0">
                <a:solidFill>
                  <a:schemeClr val="bg1"/>
                </a:solidFill>
                <a:latin typeface="微軟正黑體" panose="020B0604030504040204" pitchFamily="34" charset="-120"/>
                <a:ea typeface="微軟正黑體" panose="020B0604030504040204" pitchFamily="34" charset="-120"/>
              </a:rPr>
              <a:t>報告</a:t>
            </a:r>
            <a:endParaRPr lang="en-US" altLang="zh-TW" sz="2000" b="1" dirty="0" smtClean="0">
              <a:solidFill>
                <a:schemeClr val="bg1"/>
              </a:solidFill>
              <a:latin typeface="微軟正黑體" panose="020B0604030504040204" pitchFamily="34" charset="-120"/>
              <a:ea typeface="微軟正黑體" panose="020B0604030504040204" pitchFamily="34" charset="-120"/>
            </a:endParaRPr>
          </a:p>
          <a:p>
            <a:pPr algn="ctr">
              <a:lnSpc>
                <a:spcPct val="200000"/>
              </a:lnSpc>
            </a:pPr>
            <a:r>
              <a:rPr lang="zh-TW" altLang="en-US" sz="2000" b="1" dirty="0" smtClean="0">
                <a:solidFill>
                  <a:schemeClr val="bg1"/>
                </a:solidFill>
                <a:latin typeface="微軟正黑體" panose="020B0604030504040204" pitchFamily="34" charset="-120"/>
                <a:ea typeface="微軟正黑體" panose="020B0604030504040204" pitchFamily="34" charset="-120"/>
              </a:rPr>
              <a:t>犯罪</a:t>
            </a:r>
            <a:r>
              <a:rPr lang="zh-TW" altLang="en-US" sz="2000" b="1" dirty="0">
                <a:solidFill>
                  <a:schemeClr val="bg1"/>
                </a:solidFill>
                <a:latin typeface="微軟正黑體" panose="020B0604030504040204" pitchFamily="34" charset="-120"/>
                <a:ea typeface="微軟正黑體" panose="020B0604030504040204" pitchFamily="34" charset="-120"/>
              </a:rPr>
              <a:t>分布圖視覺化</a:t>
            </a:r>
          </a:p>
          <a:p>
            <a:pPr>
              <a:lnSpc>
                <a:spcPct val="200000"/>
              </a:lnSpc>
            </a:pPr>
            <a:endParaRPr lang="zh-CN" altLang="en-US" sz="1600" b="1" dirty="0">
              <a:solidFill>
                <a:schemeClr val="bg1"/>
              </a:solidFill>
              <a:latin typeface="微軟正黑體" panose="020B0604030504040204" pitchFamily="34" charset="-120"/>
              <a:ea typeface="微軟正黑體" panose="020B0604030504040204" pitchFamily="34" charset="-120"/>
            </a:endParaRPr>
          </a:p>
          <a:p>
            <a:pPr>
              <a:lnSpc>
                <a:spcPct val="200000"/>
              </a:lnSpc>
            </a:pPr>
            <a:endParaRPr lang="zh-CN" altLang="en-US" sz="1600" b="1" dirty="0">
              <a:solidFill>
                <a:schemeClr val="bg1"/>
              </a:solidFill>
              <a:latin typeface="微軟正黑體" panose="020B0604030504040204" pitchFamily="34" charset="-120"/>
              <a:ea typeface="微軟正黑體" panose="020B0604030504040204" pitchFamily="34" charset="-120"/>
            </a:endParaRPr>
          </a:p>
          <a:p>
            <a:pPr algn="dist"/>
            <a:endParaRPr lang="zh-CN" altLang="en-US" sz="1600" b="1" dirty="0">
              <a:solidFill>
                <a:schemeClr val="bg1"/>
              </a:solidFill>
              <a:latin typeface="微軟正黑體" panose="020B0604030504040204" pitchFamily="34" charset="-120"/>
              <a:ea typeface="微軟正黑體" panose="020B0604030504040204" pitchFamily="34" charset="-120"/>
            </a:endParaRPr>
          </a:p>
        </p:txBody>
      </p:sp>
      <p:sp>
        <p:nvSpPr>
          <p:cNvPr id="27" name="矩形 26">
            <a:extLst>
              <a:ext uri="{FF2B5EF4-FFF2-40B4-BE49-F238E27FC236}">
                <a16:creationId xmlns:a16="http://schemas.microsoft.com/office/drawing/2014/main" id="{6C9ABE56-CE54-4DD3-9898-1B3B1DB043A0}"/>
              </a:ext>
            </a:extLst>
          </p:cNvPr>
          <p:cNvSpPr/>
          <p:nvPr/>
        </p:nvSpPr>
        <p:spPr>
          <a:xfrm>
            <a:off x="7043730" y="2917218"/>
            <a:ext cx="1042988"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文本框 4">
            <a:extLst>
              <a:ext uri="{FF2B5EF4-FFF2-40B4-BE49-F238E27FC236}">
                <a16:creationId xmlns:a16="http://schemas.microsoft.com/office/drawing/2014/main" id="{36A3C21A-4C5C-424E-AC6E-2D772DB03B30}"/>
              </a:ext>
            </a:extLst>
          </p:cNvPr>
          <p:cNvSpPr txBox="1"/>
          <p:nvPr/>
        </p:nvSpPr>
        <p:spPr>
          <a:xfrm>
            <a:off x="6581582" y="1877888"/>
            <a:ext cx="2044163" cy="1015663"/>
          </a:xfrm>
          <a:prstGeom prst="rect">
            <a:avLst/>
          </a:prstGeom>
          <a:noFill/>
        </p:spPr>
        <p:txBody>
          <a:bodyPr wrap="square" rtlCol="0">
            <a:spAutoFit/>
          </a:bodyP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范丞</a:t>
            </a:r>
            <a:r>
              <a:rPr lang="zh-TW" altLang="en-US" sz="2400" b="1" dirty="0" smtClean="0">
                <a:solidFill>
                  <a:schemeClr val="bg1"/>
                </a:solidFill>
                <a:latin typeface="微軟正黑體" panose="020B0604030504040204" pitchFamily="34" charset="-120"/>
                <a:ea typeface="微軟正黑體" panose="020B0604030504040204" pitchFamily="34" charset="-120"/>
              </a:rPr>
              <a:t>佑</a:t>
            </a:r>
            <a:endParaRPr lang="en-US" altLang="zh-TW" sz="2400" b="1" dirty="0" smtClean="0">
              <a:solidFill>
                <a:schemeClr val="bg1"/>
              </a:solidFill>
              <a:latin typeface="微軟正黑體" panose="020B0604030504040204" pitchFamily="34" charset="-120"/>
              <a:ea typeface="微軟正黑體" panose="020B0604030504040204" pitchFamily="34" charset="-120"/>
            </a:endParaRPr>
          </a:p>
          <a:p>
            <a:pPr algn="ctr"/>
            <a:r>
              <a:rPr lang="zh-TW" altLang="en-US" sz="1000" b="1" dirty="0">
                <a:solidFill>
                  <a:schemeClr val="bg1"/>
                </a:solidFill>
                <a:latin typeface="微軟正黑體" panose="020B0604030504040204" pitchFamily="34" charset="-120"/>
                <a:ea typeface="微軟正黑體" panose="020B0604030504040204" pitchFamily="34" charset="-120"/>
              </a:rPr>
              <a:t> </a:t>
            </a:r>
            <a:r>
              <a:rPr lang="zh-TW" altLang="en-US" sz="1000" b="1" dirty="0" smtClean="0">
                <a:solidFill>
                  <a:schemeClr val="bg1"/>
                </a:solidFill>
                <a:latin typeface="微軟正黑體" panose="020B0604030504040204" pitchFamily="34" charset="-120"/>
                <a:ea typeface="微軟正黑體" panose="020B0604030504040204" pitchFamily="34" charset="-120"/>
              </a:rPr>
              <a:t> </a:t>
            </a:r>
            <a:endParaRPr lang="en-US" altLang="zh-TW" sz="1000" b="1" dirty="0">
              <a:solidFill>
                <a:schemeClr val="bg1"/>
              </a:solidFill>
              <a:latin typeface="微軟正黑體" panose="020B0604030504040204" pitchFamily="34" charset="-120"/>
              <a:ea typeface="微軟正黑體" panose="020B0604030504040204" pitchFamily="34" charset="-120"/>
            </a:endParaRPr>
          </a:p>
          <a:p>
            <a:pPr algn="ctr"/>
            <a:r>
              <a:rPr lang="en-US" altLang="zh-TW" sz="2400" dirty="0">
                <a:solidFill>
                  <a:schemeClr val="bg1"/>
                </a:solidFill>
                <a:latin typeface="微軟正黑體" panose="020B0604030504040204" pitchFamily="34" charset="-120"/>
                <a:ea typeface="微軟正黑體" panose="020B0604030504040204" pitchFamily="34" charset="-120"/>
              </a:rPr>
              <a:t>C107110154</a:t>
            </a:r>
            <a:endParaRPr lang="zh-CN" altLang="en-US" sz="2400" dirty="0">
              <a:solidFill>
                <a:schemeClr val="bg1"/>
              </a:solidFill>
              <a:latin typeface="微軟正黑體" panose="020B0604030504040204" pitchFamily="34" charset="-120"/>
              <a:ea typeface="微軟正黑體" panose="020B0604030504040204" pitchFamily="34" charset="-120"/>
            </a:endParaRPr>
          </a:p>
        </p:txBody>
      </p:sp>
      <p:sp>
        <p:nvSpPr>
          <p:cNvPr id="16" name="文本框 4">
            <a:extLst>
              <a:ext uri="{FF2B5EF4-FFF2-40B4-BE49-F238E27FC236}">
                <a16:creationId xmlns:a16="http://schemas.microsoft.com/office/drawing/2014/main" id="{36A3C21A-4C5C-424E-AC6E-2D772DB03B30}"/>
              </a:ext>
            </a:extLst>
          </p:cNvPr>
          <p:cNvSpPr txBox="1"/>
          <p:nvPr/>
        </p:nvSpPr>
        <p:spPr>
          <a:xfrm>
            <a:off x="6581582" y="1877887"/>
            <a:ext cx="2044163" cy="1015663"/>
          </a:xfrm>
          <a:prstGeom prst="rect">
            <a:avLst/>
          </a:prstGeom>
          <a:noFill/>
        </p:spPr>
        <p:txBody>
          <a:bodyPr wrap="square" rtlCol="0">
            <a:spAutoFit/>
          </a:bodyP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范丞</a:t>
            </a:r>
            <a:r>
              <a:rPr lang="zh-TW" altLang="en-US" sz="2400" b="1" dirty="0" smtClean="0">
                <a:solidFill>
                  <a:schemeClr val="bg1"/>
                </a:solidFill>
                <a:latin typeface="微軟正黑體" panose="020B0604030504040204" pitchFamily="34" charset="-120"/>
                <a:ea typeface="微軟正黑體" panose="020B0604030504040204" pitchFamily="34" charset="-120"/>
              </a:rPr>
              <a:t>佑</a:t>
            </a:r>
            <a:endParaRPr lang="en-US" altLang="zh-TW" sz="2400" b="1" dirty="0" smtClean="0">
              <a:solidFill>
                <a:schemeClr val="bg1"/>
              </a:solidFill>
              <a:latin typeface="微軟正黑體" panose="020B0604030504040204" pitchFamily="34" charset="-120"/>
              <a:ea typeface="微軟正黑體" panose="020B0604030504040204" pitchFamily="34" charset="-120"/>
            </a:endParaRPr>
          </a:p>
          <a:p>
            <a:pPr algn="ctr"/>
            <a:r>
              <a:rPr lang="zh-TW" altLang="en-US" sz="1000" b="1" dirty="0">
                <a:solidFill>
                  <a:schemeClr val="bg1"/>
                </a:solidFill>
                <a:latin typeface="微軟正黑體" panose="020B0604030504040204" pitchFamily="34" charset="-120"/>
                <a:ea typeface="微軟正黑體" panose="020B0604030504040204" pitchFamily="34" charset="-120"/>
              </a:rPr>
              <a:t> </a:t>
            </a:r>
            <a:r>
              <a:rPr lang="zh-TW" altLang="en-US" sz="1000" b="1" dirty="0" smtClean="0">
                <a:solidFill>
                  <a:schemeClr val="bg1"/>
                </a:solidFill>
                <a:latin typeface="微軟正黑體" panose="020B0604030504040204" pitchFamily="34" charset="-120"/>
                <a:ea typeface="微軟正黑體" panose="020B0604030504040204" pitchFamily="34" charset="-120"/>
              </a:rPr>
              <a:t> </a:t>
            </a:r>
            <a:endParaRPr lang="en-US" altLang="zh-TW" sz="1000" b="1" dirty="0">
              <a:solidFill>
                <a:schemeClr val="bg1"/>
              </a:solidFill>
              <a:latin typeface="微軟正黑體" panose="020B0604030504040204" pitchFamily="34" charset="-120"/>
              <a:ea typeface="微軟正黑體" panose="020B0604030504040204" pitchFamily="34" charset="-120"/>
            </a:endParaRPr>
          </a:p>
          <a:p>
            <a:pPr algn="ctr"/>
            <a:r>
              <a:rPr lang="en-US" altLang="zh-TW" sz="2400" dirty="0">
                <a:solidFill>
                  <a:schemeClr val="bg1"/>
                </a:solidFill>
                <a:latin typeface="微軟正黑體" panose="020B0604030504040204" pitchFamily="34" charset="-120"/>
                <a:ea typeface="微軟正黑體" panose="020B0604030504040204" pitchFamily="34" charset="-120"/>
              </a:rPr>
              <a:t>C107110154</a:t>
            </a:r>
            <a:endParaRPr lang="zh-CN" altLang="en-US" sz="2400" dirty="0">
              <a:solidFill>
                <a:schemeClr val="bg1"/>
              </a:solidFill>
              <a:latin typeface="微軟正黑體" panose="020B0604030504040204" pitchFamily="34" charset="-120"/>
              <a:ea typeface="微軟正黑體" panose="020B0604030504040204" pitchFamily="34" charset="-120"/>
            </a:endParaRPr>
          </a:p>
        </p:txBody>
      </p:sp>
      <p:sp>
        <p:nvSpPr>
          <p:cNvPr id="17" name="文本框 4">
            <a:extLst>
              <a:ext uri="{FF2B5EF4-FFF2-40B4-BE49-F238E27FC236}">
                <a16:creationId xmlns:a16="http://schemas.microsoft.com/office/drawing/2014/main" id="{36A3C21A-4C5C-424E-AC6E-2D772DB03B30}"/>
              </a:ext>
            </a:extLst>
          </p:cNvPr>
          <p:cNvSpPr txBox="1"/>
          <p:nvPr/>
        </p:nvSpPr>
        <p:spPr>
          <a:xfrm>
            <a:off x="3667508" y="1873269"/>
            <a:ext cx="2044163" cy="1015663"/>
          </a:xfrm>
          <a:prstGeom prst="rect">
            <a:avLst/>
          </a:prstGeom>
          <a:noFill/>
        </p:spPr>
        <p:txBody>
          <a:bodyPr wrap="square" rtlCol="0">
            <a:spAutoFit/>
          </a:bodyP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陳亭禎</a:t>
            </a:r>
            <a:endParaRPr lang="en-US" altLang="zh-TW" sz="2400" b="1" dirty="0" smtClean="0">
              <a:solidFill>
                <a:schemeClr val="bg1"/>
              </a:solidFill>
              <a:latin typeface="微軟正黑體" panose="020B0604030504040204" pitchFamily="34" charset="-120"/>
              <a:ea typeface="微軟正黑體" panose="020B0604030504040204" pitchFamily="34" charset="-120"/>
            </a:endParaRPr>
          </a:p>
          <a:p>
            <a:pPr algn="ctr"/>
            <a:r>
              <a:rPr lang="zh-TW" altLang="en-US" sz="1000" b="1" dirty="0">
                <a:solidFill>
                  <a:schemeClr val="bg1"/>
                </a:solidFill>
                <a:latin typeface="微軟正黑體" panose="020B0604030504040204" pitchFamily="34" charset="-120"/>
                <a:ea typeface="微軟正黑體" panose="020B0604030504040204" pitchFamily="34" charset="-120"/>
              </a:rPr>
              <a:t> </a:t>
            </a:r>
            <a:r>
              <a:rPr lang="zh-TW" altLang="en-US" sz="1000" b="1" dirty="0" smtClean="0">
                <a:solidFill>
                  <a:schemeClr val="bg1"/>
                </a:solidFill>
                <a:latin typeface="微軟正黑體" panose="020B0604030504040204" pitchFamily="34" charset="-120"/>
                <a:ea typeface="微軟正黑體" panose="020B0604030504040204" pitchFamily="34" charset="-120"/>
              </a:rPr>
              <a:t> </a:t>
            </a:r>
            <a:endParaRPr lang="en-US" altLang="zh-TW" sz="1000" b="1" dirty="0">
              <a:solidFill>
                <a:schemeClr val="bg1"/>
              </a:solidFill>
              <a:latin typeface="微軟正黑體" panose="020B0604030504040204" pitchFamily="34" charset="-120"/>
              <a:ea typeface="微軟正黑體" panose="020B0604030504040204" pitchFamily="34" charset="-120"/>
            </a:endParaRPr>
          </a:p>
          <a:p>
            <a:pPr algn="ctr"/>
            <a:r>
              <a:rPr lang="en-US" altLang="zh-TW" sz="2400" dirty="0" smtClean="0">
                <a:solidFill>
                  <a:schemeClr val="bg1"/>
                </a:solidFill>
                <a:latin typeface="微軟正黑體" panose="020B0604030504040204" pitchFamily="34" charset="-120"/>
                <a:ea typeface="微軟正黑體" panose="020B0604030504040204" pitchFamily="34" charset="-120"/>
              </a:rPr>
              <a:t>C107110133</a:t>
            </a:r>
            <a:endParaRPr lang="zh-CN" altLang="en-US" sz="2400" dirty="0">
              <a:solidFill>
                <a:schemeClr val="bg1"/>
              </a:solidFill>
              <a:latin typeface="微軟正黑體" panose="020B0604030504040204" pitchFamily="34" charset="-120"/>
              <a:ea typeface="微軟正黑體" panose="020B0604030504040204" pitchFamily="34" charset="-120"/>
            </a:endParaRPr>
          </a:p>
        </p:txBody>
      </p:sp>
      <p:sp>
        <p:nvSpPr>
          <p:cNvPr id="18" name="文本框 4">
            <a:extLst>
              <a:ext uri="{FF2B5EF4-FFF2-40B4-BE49-F238E27FC236}">
                <a16:creationId xmlns:a16="http://schemas.microsoft.com/office/drawing/2014/main" id="{36A3C21A-4C5C-424E-AC6E-2D772DB03B30}"/>
              </a:ext>
            </a:extLst>
          </p:cNvPr>
          <p:cNvSpPr txBox="1"/>
          <p:nvPr/>
        </p:nvSpPr>
        <p:spPr>
          <a:xfrm>
            <a:off x="679542" y="1877886"/>
            <a:ext cx="2044163" cy="1015663"/>
          </a:xfrm>
          <a:prstGeom prst="rect">
            <a:avLst/>
          </a:prstGeom>
          <a:noFill/>
        </p:spPr>
        <p:txBody>
          <a:bodyPr wrap="square" rtlCol="0">
            <a:spAutoFit/>
          </a:bodyP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郭冠宏</a:t>
            </a:r>
            <a:endParaRPr lang="en-US" altLang="zh-TW" sz="2400" b="1" dirty="0" smtClean="0">
              <a:solidFill>
                <a:schemeClr val="bg1"/>
              </a:solidFill>
              <a:latin typeface="微軟正黑體" panose="020B0604030504040204" pitchFamily="34" charset="-120"/>
              <a:ea typeface="微軟正黑體" panose="020B0604030504040204" pitchFamily="34" charset="-120"/>
            </a:endParaRPr>
          </a:p>
          <a:p>
            <a:pPr algn="ctr"/>
            <a:r>
              <a:rPr lang="zh-TW" altLang="en-US" sz="1000" b="1" dirty="0">
                <a:solidFill>
                  <a:schemeClr val="bg1"/>
                </a:solidFill>
                <a:latin typeface="微軟正黑體" panose="020B0604030504040204" pitchFamily="34" charset="-120"/>
                <a:ea typeface="微軟正黑體" panose="020B0604030504040204" pitchFamily="34" charset="-120"/>
              </a:rPr>
              <a:t> </a:t>
            </a:r>
            <a:r>
              <a:rPr lang="zh-TW" altLang="en-US" sz="1000" b="1" dirty="0" smtClean="0">
                <a:solidFill>
                  <a:schemeClr val="bg1"/>
                </a:solidFill>
                <a:latin typeface="微軟正黑體" panose="020B0604030504040204" pitchFamily="34" charset="-120"/>
                <a:ea typeface="微軟正黑體" panose="020B0604030504040204" pitchFamily="34" charset="-120"/>
              </a:rPr>
              <a:t> </a:t>
            </a:r>
            <a:endParaRPr lang="en-US" altLang="zh-TW" sz="1000" b="1" dirty="0">
              <a:solidFill>
                <a:schemeClr val="bg1"/>
              </a:solidFill>
              <a:latin typeface="微軟正黑體" panose="020B0604030504040204" pitchFamily="34" charset="-120"/>
              <a:ea typeface="微軟正黑體" panose="020B0604030504040204" pitchFamily="34" charset="-120"/>
            </a:endParaRPr>
          </a:p>
          <a:p>
            <a:pPr algn="ctr"/>
            <a:r>
              <a:rPr lang="en-US" altLang="zh-TW" sz="2400" dirty="0" smtClean="0">
                <a:solidFill>
                  <a:schemeClr val="bg1"/>
                </a:solidFill>
                <a:latin typeface="微軟正黑體" panose="020B0604030504040204" pitchFamily="34" charset="-120"/>
                <a:ea typeface="微軟正黑體" panose="020B0604030504040204" pitchFamily="34" charset="-120"/>
              </a:rPr>
              <a:t>C107110106</a:t>
            </a:r>
            <a:endParaRPr lang="zh-CN" altLang="en-US" sz="2400" dirty="0">
              <a:solidFill>
                <a:schemeClr val="bg1"/>
              </a:solidFill>
              <a:latin typeface="微軟正黑體" panose="020B0604030504040204" pitchFamily="34" charset="-120"/>
              <a:ea typeface="微軟正黑體" panose="020B0604030504040204" pitchFamily="34" charset="-120"/>
            </a:endParaRPr>
          </a:p>
        </p:txBody>
      </p:sp>
      <p:sp>
        <p:nvSpPr>
          <p:cNvPr id="9" name="文字方塊 8"/>
          <p:cNvSpPr txBox="1"/>
          <p:nvPr/>
        </p:nvSpPr>
        <p:spPr>
          <a:xfrm>
            <a:off x="8481710" y="473629"/>
            <a:ext cx="418704"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01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2050247"/>
      </p:ext>
    </p:extLst>
  </p:cSld>
  <p:clrMapOvr>
    <a:masterClrMapping/>
  </p:clrMapOvr>
  <p:transition spd="slow" advClick="0" advTm="0">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åª²ç¾ãå½é¤¨å¤æ¯ãç´æåå°éæ°éæ¾ï¼å°ä¸­å¸åæ¯è²ç¡æ¶ç¼åº:ShareLife å°ç£æè¡è¶£"/>
          <p:cNvPicPr>
            <a:picLocks noChangeAspect="1" noChangeArrowheads="1"/>
          </p:cNvPicPr>
          <p:nvPr/>
        </p:nvPicPr>
        <p:blipFill rotWithShape="1">
          <a:blip r:embed="rId3">
            <a:extLst>
              <a:ext uri="{28A0092B-C50C-407E-A947-70E740481C1C}">
                <a14:useLocalDpi xmlns:a14="http://schemas.microsoft.com/office/drawing/2010/main" val="0"/>
              </a:ext>
            </a:extLst>
          </a:blip>
          <a:srcRect r="16007" b="16176"/>
          <a:stretch/>
        </p:blipFill>
        <p:spPr bwMode="auto">
          <a:xfrm>
            <a:off x="-1" y="0"/>
            <a:ext cx="9144001" cy="6844146"/>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122AEAC0-D140-414C-9893-AB2DB8D760DD}"/>
              </a:ext>
            </a:extLst>
          </p:cNvPr>
          <p:cNvSpPr/>
          <p:nvPr/>
        </p:nvSpPr>
        <p:spPr>
          <a:xfrm>
            <a:off x="-2" y="9250"/>
            <a:ext cx="9144000" cy="6858000"/>
          </a:xfrm>
          <a:prstGeom prst="rect">
            <a:avLst/>
          </a:prstGeom>
          <a:solidFill>
            <a:schemeClr val="bg2">
              <a:lumMod val="1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文本框 8">
            <a:extLst>
              <a:ext uri="{FF2B5EF4-FFF2-40B4-BE49-F238E27FC236}">
                <a16:creationId xmlns:a16="http://schemas.microsoft.com/office/drawing/2014/main" id="{73B9A112-4596-416C-855D-44B3C692D699}"/>
              </a:ext>
            </a:extLst>
          </p:cNvPr>
          <p:cNvSpPr txBox="1"/>
          <p:nvPr/>
        </p:nvSpPr>
        <p:spPr>
          <a:xfrm>
            <a:off x="3014663" y="4588145"/>
            <a:ext cx="3114675" cy="400110"/>
          </a:xfrm>
          <a:prstGeom prst="rect">
            <a:avLst/>
          </a:prstGeom>
          <a:noFill/>
        </p:spPr>
        <p:txBody>
          <a:bodyPr wrap="square" rtlCol="0">
            <a:spAutoFit/>
          </a:bodyPr>
          <a:lstStyle/>
          <a:p>
            <a:pPr algn="dist"/>
            <a:r>
              <a:rPr lang="zh-TW" altLang="en-US" sz="2000" dirty="0">
                <a:solidFill>
                  <a:schemeClr val="bg1"/>
                </a:solidFill>
                <a:latin typeface="Adobe 繁黑體 Std B" panose="020B0700000000000000" pitchFamily="34" charset="-120"/>
                <a:ea typeface="Adobe 繁黑體 Std B" panose="020B0700000000000000" pitchFamily="34" charset="-120"/>
              </a:rPr>
              <a:t>模型建立</a:t>
            </a:r>
            <a:endParaRPr lang="zh-CN" altLang="en-US" sz="2000" dirty="0"/>
          </a:p>
        </p:txBody>
      </p:sp>
      <p:cxnSp>
        <p:nvCxnSpPr>
          <p:cNvPr id="13" name="直接连接符 5">
            <a:extLst>
              <a:ext uri="{FF2B5EF4-FFF2-40B4-BE49-F238E27FC236}">
                <a16:creationId xmlns:a16="http://schemas.microsoft.com/office/drawing/2014/main" id="{5E43D641-EAD2-458A-93EF-4FA4E353ECF3}"/>
              </a:ext>
            </a:extLst>
          </p:cNvPr>
          <p:cNvCxnSpPr/>
          <p:nvPr/>
        </p:nvCxnSpPr>
        <p:spPr>
          <a:xfrm>
            <a:off x="4572000" y="-1"/>
            <a:ext cx="0" cy="1436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6">
            <a:extLst>
              <a:ext uri="{FF2B5EF4-FFF2-40B4-BE49-F238E27FC236}">
                <a16:creationId xmlns:a16="http://schemas.microsoft.com/office/drawing/2014/main" id="{6AF9BD7C-0CD6-4D18-BAE1-49741A93EB19}"/>
              </a:ext>
            </a:extLst>
          </p:cNvPr>
          <p:cNvCxnSpPr/>
          <p:nvPr/>
        </p:nvCxnSpPr>
        <p:spPr>
          <a:xfrm>
            <a:off x="4572000" y="5392615"/>
            <a:ext cx="0" cy="1436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D35DA0AB-F39F-4D63-BD9C-AFAE9AE4F11A}"/>
              </a:ext>
            </a:extLst>
          </p:cNvPr>
          <p:cNvSpPr txBox="1"/>
          <p:nvPr/>
        </p:nvSpPr>
        <p:spPr>
          <a:xfrm>
            <a:off x="1736634" y="2245444"/>
            <a:ext cx="7407368" cy="1685077"/>
          </a:xfrm>
          <a:prstGeom prst="rect">
            <a:avLst/>
          </a:prstGeom>
          <a:noFill/>
        </p:spPr>
        <p:txBody>
          <a:bodyPr wrap="square" rtlCol="0">
            <a:spAutoFit/>
          </a:bodyPr>
          <a:lstStyle/>
          <a:p>
            <a:r>
              <a:rPr lang="en-US" altLang="zh-CN" sz="10350" dirty="0">
                <a:solidFill>
                  <a:schemeClr val="bg1"/>
                </a:solidFill>
              </a:rPr>
              <a:t>PART FOUR</a:t>
            </a:r>
            <a:endParaRPr lang="zh-CN" altLang="en-US" sz="10350" dirty="0">
              <a:solidFill>
                <a:schemeClr val="bg1"/>
              </a:solidFill>
            </a:endParaRPr>
          </a:p>
        </p:txBody>
      </p:sp>
    </p:spTree>
    <p:extLst>
      <p:ext uri="{BB962C8B-B14F-4D97-AF65-F5344CB8AC3E}">
        <p14:creationId xmlns:p14="http://schemas.microsoft.com/office/powerpoint/2010/main" val="555074594"/>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rot="21356753">
            <a:off x="2108627" y="2112673"/>
            <a:ext cx="5106988" cy="4522233"/>
          </a:xfrm>
          <a:prstGeom prst="rect">
            <a:avLst/>
          </a:prstGeom>
          <a:solidFill>
            <a:srgbClr val="3254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TW" sz="2700" b="1" dirty="0" smtClean="0"/>
              <a:t>FOUR</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模型建立</a:t>
            </a:r>
          </a:p>
        </p:txBody>
      </p:sp>
      <p:sp>
        <p:nvSpPr>
          <p:cNvPr id="10" name="橢圓 9"/>
          <p:cNvSpPr/>
          <p:nvPr/>
        </p:nvSpPr>
        <p:spPr>
          <a:xfrm>
            <a:off x="100309" y="1295841"/>
            <a:ext cx="432000" cy="432000"/>
          </a:xfrm>
          <a:prstGeom prst="ellipse">
            <a:avLst/>
          </a:prstGeom>
          <a:solidFill>
            <a:srgbClr val="81D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136309" y="1331841"/>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81DC63"/>
                </a:solidFill>
              </a:rPr>
              <a:t>3</a:t>
            </a:r>
            <a:endParaRPr lang="zh-TW" altLang="en-US" dirty="0">
              <a:solidFill>
                <a:srgbClr val="81DC63"/>
              </a:solidFill>
            </a:endParaRPr>
          </a:p>
        </p:txBody>
      </p:sp>
      <p:sp>
        <p:nvSpPr>
          <p:cNvPr id="5" name="矩形 4"/>
          <p:cNvSpPr/>
          <p:nvPr/>
        </p:nvSpPr>
        <p:spPr>
          <a:xfrm>
            <a:off x="568309" y="1481131"/>
            <a:ext cx="5407249" cy="461665"/>
          </a:xfrm>
          <a:prstGeom prst="rect">
            <a:avLst/>
          </a:prstGeom>
        </p:spPr>
        <p:txBody>
          <a:bodyPr wrap="none">
            <a:spAutoFit/>
          </a:bodyPr>
          <a:lstStyle/>
          <a:p>
            <a:r>
              <a:rPr lang="en-US" altLang="zh-TW" sz="2400" b="1" dirty="0">
                <a:latin typeface="微軟正黑體" panose="020B0604030504040204" pitchFamily="34" charset="-120"/>
                <a:ea typeface="微軟正黑體" panose="020B0604030504040204" pitchFamily="34" charset="-120"/>
              </a:rPr>
              <a:t>K-means</a:t>
            </a:r>
            <a:r>
              <a:rPr lang="zh-TW" altLang="en-US" sz="2400" b="1" dirty="0">
                <a:latin typeface="微軟正黑體" panose="020B0604030504040204" pitchFamily="34" charset="-120"/>
                <a:ea typeface="微軟正黑體" panose="020B0604030504040204" pitchFamily="34" charset="-120"/>
              </a:rPr>
              <a:t>分群</a:t>
            </a:r>
            <a:r>
              <a:rPr lang="zh-TW" altLang="en-US" sz="2400" b="1" dirty="0" smtClean="0">
                <a:latin typeface="微軟正黑體" panose="020B0604030504040204" pitchFamily="34" charset="-120"/>
                <a:ea typeface="微軟正黑體" panose="020B0604030504040204" pitchFamily="34" charset="-120"/>
              </a:rPr>
              <a:t>方法</a:t>
            </a:r>
            <a:r>
              <a:rPr lang="en-US" altLang="zh-TW" sz="2400" b="1" dirty="0" smtClean="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綜合</a:t>
            </a:r>
            <a:r>
              <a:rPr lang="zh-TW" altLang="en-US" sz="2400" b="1" dirty="0" smtClean="0">
                <a:latin typeface="微軟正黑體" panose="020B0604030504040204" pitchFamily="34" charset="-120"/>
                <a:ea typeface="微軟正黑體" panose="020B0604030504040204" pitchFamily="34" charset="-120"/>
              </a:rPr>
              <a:t>所得收入資料</a:t>
            </a:r>
            <a:r>
              <a:rPr lang="en-US" altLang="zh-TW" sz="2400" b="1" dirty="0" smtClean="0">
                <a:latin typeface="微軟正黑體" panose="020B0604030504040204" pitchFamily="34" charset="-120"/>
                <a:ea typeface="微軟正黑體" panose="020B0604030504040204" pitchFamily="34" charset="-120"/>
              </a:rPr>
              <a:t>)</a:t>
            </a:r>
            <a:endParaRPr lang="zh-TW" altLang="en-US" sz="2400" b="1" dirty="0">
              <a:latin typeface="微軟正黑體" panose="020B0604030504040204" pitchFamily="34" charset="-120"/>
              <a:ea typeface="微軟正黑體" panose="020B0604030504040204" pitchFamily="34" charset="-120"/>
            </a:endParaRPr>
          </a:p>
        </p:txBody>
      </p:sp>
      <p:grpSp>
        <p:nvGrpSpPr>
          <p:cNvPr id="15" name="群組 14"/>
          <p:cNvGrpSpPr/>
          <p:nvPr/>
        </p:nvGrpSpPr>
        <p:grpSpPr>
          <a:xfrm>
            <a:off x="2110199" y="2149253"/>
            <a:ext cx="5103845" cy="4449074"/>
            <a:chOff x="-266988" y="3427488"/>
            <a:chExt cx="10091302" cy="3100999"/>
          </a:xfrm>
          <a:solidFill>
            <a:srgbClr val="1A2B3B"/>
          </a:solidFill>
        </p:grpSpPr>
        <p:sp>
          <p:nvSpPr>
            <p:cNvPr id="14" name="矩形 13"/>
            <p:cNvSpPr/>
            <p:nvPr/>
          </p:nvSpPr>
          <p:spPr>
            <a:xfrm>
              <a:off x="-266988" y="3427488"/>
              <a:ext cx="10091302" cy="3100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105992" y="3749268"/>
              <a:ext cx="9718321" cy="2424075"/>
            </a:xfrm>
            <a:prstGeom prst="rect">
              <a:avLst/>
            </a:prstGeom>
            <a:noFill/>
          </p:spPr>
          <p:txBody>
            <a:bodyPr wrap="square" rtlCol="0">
              <a:spAutoFit/>
            </a:bodyPr>
            <a:lstStyle/>
            <a:p>
              <a:pPr>
                <a:lnSpc>
                  <a:spcPct val="200000"/>
                </a:lnSpc>
              </a:pPr>
              <a:r>
                <a:rPr lang="zh-TW" altLang="en-US" sz="2200" b="1" dirty="0">
                  <a:solidFill>
                    <a:schemeClr val="bg1"/>
                  </a:solidFill>
                  <a:latin typeface="微軟正黑體" panose="020B0604030504040204" pitchFamily="34" charset="-120"/>
                  <a:ea typeface="微軟正黑體" panose="020B0604030504040204" pitchFamily="34" charset="-120"/>
                </a:rPr>
                <a:t>在執行</a:t>
              </a:r>
              <a:r>
                <a:rPr lang="en-US" altLang="zh-TW" sz="2200" b="1" dirty="0">
                  <a:solidFill>
                    <a:schemeClr val="bg1"/>
                  </a:solidFill>
                  <a:latin typeface="微軟正黑體" panose="020B0604030504040204" pitchFamily="34" charset="-120"/>
                  <a:ea typeface="微軟正黑體" panose="020B0604030504040204" pitchFamily="34" charset="-120"/>
                </a:rPr>
                <a:t>K-means</a:t>
              </a:r>
              <a:r>
                <a:rPr lang="zh-TW" altLang="en-US" sz="2200" b="1" dirty="0">
                  <a:solidFill>
                    <a:schemeClr val="bg1"/>
                  </a:solidFill>
                  <a:latin typeface="微軟正黑體" panose="020B0604030504040204" pitchFamily="34" charset="-120"/>
                  <a:ea typeface="微軟正黑體" panose="020B0604030504040204" pitchFamily="34" charset="-120"/>
                </a:rPr>
                <a:t>分群方法時，決定多少個群體為首要步驟，同時也是最為重要的一步，分群的好壞會影響後續的結果與解釋，在此藉由</a:t>
              </a:r>
              <a:r>
                <a:rPr lang="en-US" altLang="zh-TW" sz="2200" b="1" dirty="0">
                  <a:solidFill>
                    <a:schemeClr val="bg1"/>
                  </a:solidFill>
                  <a:latin typeface="微軟正黑體" panose="020B0604030504040204" pitchFamily="34" charset="-120"/>
                  <a:ea typeface="微軟正黑體" panose="020B0604030504040204" pitchFamily="34" charset="-120"/>
                </a:rPr>
                <a:t>SSE(</a:t>
              </a:r>
              <a:r>
                <a:rPr lang="zh-TW" altLang="en-US" sz="2200" b="1" dirty="0">
                  <a:solidFill>
                    <a:schemeClr val="bg1"/>
                  </a:solidFill>
                  <a:latin typeface="微軟正黑體" panose="020B0604030504040204" pitchFamily="34" charset="-120"/>
                  <a:ea typeface="微軟正黑體" panose="020B0604030504040204" pitchFamily="34" charset="-120"/>
                </a:rPr>
                <a:t>誤差平方和</a:t>
              </a:r>
              <a:r>
                <a:rPr lang="en-US" altLang="zh-TW" sz="2200" b="1" dirty="0">
                  <a:solidFill>
                    <a:schemeClr val="bg1"/>
                  </a:solidFill>
                  <a:latin typeface="微軟正黑體" panose="020B0604030504040204" pitchFamily="34" charset="-120"/>
                  <a:ea typeface="微軟正黑體" panose="020B0604030504040204" pitchFamily="34" charset="-120"/>
                </a:rPr>
                <a:t>)</a:t>
              </a:r>
              <a:r>
                <a:rPr lang="zh-TW" altLang="en-US" sz="2200" b="1" dirty="0">
                  <a:solidFill>
                    <a:schemeClr val="bg1"/>
                  </a:solidFill>
                  <a:latin typeface="微軟正黑體" panose="020B0604030504040204" pitchFamily="34" charset="-120"/>
                  <a:ea typeface="微軟正黑體" panose="020B0604030504040204" pitchFamily="34" charset="-120"/>
                </a:rPr>
                <a:t>進行分群個數的比較與選擇。</a:t>
              </a:r>
            </a:p>
          </p:txBody>
        </p:sp>
      </p:grpSp>
      <p:sp>
        <p:nvSpPr>
          <p:cNvPr id="13" name="文字方塊 12"/>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1467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TW" sz="2700" b="1" dirty="0" smtClean="0"/>
              <a:t>FOUR</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模型建立</a:t>
            </a:r>
          </a:p>
        </p:txBody>
      </p:sp>
      <p:sp>
        <p:nvSpPr>
          <p:cNvPr id="10" name="橢圓 9"/>
          <p:cNvSpPr/>
          <p:nvPr/>
        </p:nvSpPr>
        <p:spPr>
          <a:xfrm>
            <a:off x="100309" y="1295841"/>
            <a:ext cx="432000" cy="432000"/>
          </a:xfrm>
          <a:prstGeom prst="ellipse">
            <a:avLst/>
          </a:prstGeom>
          <a:solidFill>
            <a:srgbClr val="81D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136309" y="1331841"/>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81DC63"/>
                </a:solidFill>
              </a:rPr>
              <a:t>3</a:t>
            </a:r>
            <a:endParaRPr lang="zh-TW" altLang="en-US" dirty="0">
              <a:solidFill>
                <a:srgbClr val="81DC63"/>
              </a:solidFill>
            </a:endParaRPr>
          </a:p>
        </p:txBody>
      </p:sp>
      <p:sp>
        <p:nvSpPr>
          <p:cNvPr id="5" name="矩形 4"/>
          <p:cNvSpPr/>
          <p:nvPr/>
        </p:nvSpPr>
        <p:spPr>
          <a:xfrm>
            <a:off x="568309" y="1481131"/>
            <a:ext cx="5407249" cy="461665"/>
          </a:xfrm>
          <a:prstGeom prst="rect">
            <a:avLst/>
          </a:prstGeom>
        </p:spPr>
        <p:txBody>
          <a:bodyPr wrap="none">
            <a:spAutoFit/>
          </a:bodyPr>
          <a:lstStyle/>
          <a:p>
            <a:r>
              <a:rPr lang="en-US" altLang="zh-TW" sz="2400" b="1" dirty="0">
                <a:latin typeface="微軟正黑體" panose="020B0604030504040204" pitchFamily="34" charset="-120"/>
                <a:ea typeface="微軟正黑體" panose="020B0604030504040204" pitchFamily="34" charset="-120"/>
              </a:rPr>
              <a:t>K-means</a:t>
            </a:r>
            <a:r>
              <a:rPr lang="zh-TW" altLang="en-US" sz="2400" b="1" dirty="0">
                <a:latin typeface="微軟正黑體" panose="020B0604030504040204" pitchFamily="34" charset="-120"/>
                <a:ea typeface="微軟正黑體" panose="020B0604030504040204" pitchFamily="34" charset="-120"/>
              </a:rPr>
              <a:t>分群</a:t>
            </a:r>
            <a:r>
              <a:rPr lang="zh-TW" altLang="en-US" sz="2400" b="1" dirty="0" smtClean="0">
                <a:latin typeface="微軟正黑體" panose="020B0604030504040204" pitchFamily="34" charset="-120"/>
                <a:ea typeface="微軟正黑體" panose="020B0604030504040204" pitchFamily="34" charset="-120"/>
              </a:rPr>
              <a:t>方法</a:t>
            </a:r>
            <a:r>
              <a:rPr lang="en-US" altLang="zh-TW" sz="2400" b="1" dirty="0" smtClean="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綜合</a:t>
            </a:r>
            <a:r>
              <a:rPr lang="zh-TW" altLang="en-US" sz="2400" b="1" dirty="0" smtClean="0">
                <a:latin typeface="微軟正黑體" panose="020B0604030504040204" pitchFamily="34" charset="-120"/>
                <a:ea typeface="微軟正黑體" panose="020B0604030504040204" pitchFamily="34" charset="-120"/>
              </a:rPr>
              <a:t>所得收入資料</a:t>
            </a:r>
            <a:r>
              <a:rPr lang="en-US" altLang="zh-TW" sz="2400" b="1" dirty="0" smtClean="0">
                <a:latin typeface="微軟正黑體" panose="020B0604030504040204" pitchFamily="34" charset="-120"/>
                <a:ea typeface="微軟正黑體" panose="020B0604030504040204" pitchFamily="34" charset="-120"/>
              </a:rPr>
              <a:t>)</a:t>
            </a:r>
            <a:endParaRPr lang="zh-TW" altLang="en-US" sz="2400" b="1" dirty="0">
              <a:latin typeface="微軟正黑體" panose="020B0604030504040204" pitchFamily="34" charset="-120"/>
              <a:ea typeface="微軟正黑體" panose="020B0604030504040204" pitchFamily="34" charset="-120"/>
            </a:endParaRPr>
          </a:p>
        </p:txBody>
      </p:sp>
      <p:pic>
        <p:nvPicPr>
          <p:cNvPr id="4098" name="Picture 2" descr="https://lh5.googleusercontent.com/NLF7Dv2w9RBU8DQwgF4UonmVUi_k_-N2zEeNdjIyvbeETpGMT5xmdzjJtGpIEEMlhPb-h4C_D6XIlA83bxQvtpO2OWvHdNIk4gGKCO2KnQ4vfmyXsZY0FDKkfb-ivlCKUNXmAsqD"/>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2395" t="50083" r="51130" b="5554"/>
          <a:stretch/>
        </p:blipFill>
        <p:spPr bwMode="auto">
          <a:xfrm>
            <a:off x="100309" y="2262385"/>
            <a:ext cx="4384222" cy="225820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4.googleusercontent.com/HbBqKWbJ7QiJAnNzKwHdlxeH5Q8Hj3ZbuMBXMBEc5Vs9GuLONNt1WlurA_W6rbkqd4AJFK76_fetzGfsHyzpPfNy6G0wse5OHZG-jS7jrhXqPS84UKrJq8rk9KiXvHlZ9jTLn_-2"/>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50125" t="4423" r="1181" b="50269"/>
          <a:stretch/>
        </p:blipFill>
        <p:spPr bwMode="auto">
          <a:xfrm>
            <a:off x="4484531" y="2262385"/>
            <a:ext cx="4570977" cy="2305618"/>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群組 12"/>
          <p:cNvGrpSpPr/>
          <p:nvPr/>
        </p:nvGrpSpPr>
        <p:grpSpPr>
          <a:xfrm>
            <a:off x="1184989" y="4955556"/>
            <a:ext cx="6979298" cy="1464508"/>
            <a:chOff x="-22160" y="4058367"/>
            <a:chExt cx="9504122" cy="1756319"/>
          </a:xfrm>
          <a:solidFill>
            <a:srgbClr val="1A2B3B"/>
          </a:solidFill>
        </p:grpSpPr>
        <p:sp>
          <p:nvSpPr>
            <p:cNvPr id="16" name="矩形 15"/>
            <p:cNvSpPr/>
            <p:nvPr/>
          </p:nvSpPr>
          <p:spPr>
            <a:xfrm>
              <a:off x="-22160" y="4114264"/>
              <a:ext cx="9504122" cy="17004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130312" y="4058367"/>
              <a:ext cx="9250000" cy="1734779"/>
            </a:xfrm>
            <a:prstGeom prst="rect">
              <a:avLst/>
            </a:prstGeom>
            <a:noFill/>
          </p:spPr>
          <p:txBody>
            <a:bodyPr wrap="square" rtlCol="0">
              <a:spAutoFit/>
            </a:bodyPr>
            <a:lstStyle/>
            <a:p>
              <a:pPr>
                <a:lnSpc>
                  <a:spcPct val="200000"/>
                </a:lnSpc>
              </a:pPr>
              <a:r>
                <a:rPr lang="zh-TW" altLang="en-US" sz="2200" b="1" dirty="0">
                  <a:solidFill>
                    <a:schemeClr val="bg1"/>
                  </a:solidFill>
                  <a:latin typeface="微軟正黑體" panose="020B0604030504040204" pitchFamily="34" charset="-120"/>
                  <a:ea typeface="微軟正黑體" panose="020B0604030504040204" pitchFamily="34" charset="-120"/>
                </a:rPr>
                <a:t>根據</a:t>
              </a:r>
              <a:r>
                <a:rPr lang="en-US" altLang="zh-TW" sz="2200" b="1" dirty="0">
                  <a:solidFill>
                    <a:schemeClr val="bg1"/>
                  </a:solidFill>
                  <a:latin typeface="微軟正黑體" panose="020B0604030504040204" pitchFamily="34" charset="-120"/>
                  <a:ea typeface="微軟正黑體" panose="020B0604030504040204" pitchFamily="34" charset="-120"/>
                </a:rPr>
                <a:t>SSE</a:t>
              </a:r>
              <a:r>
                <a:rPr lang="zh-TW" altLang="en-US" sz="2200" b="1" dirty="0">
                  <a:solidFill>
                    <a:schemeClr val="bg1"/>
                  </a:solidFill>
                  <a:latin typeface="微軟正黑體" panose="020B0604030504040204" pitchFamily="34" charset="-120"/>
                  <a:ea typeface="微軟正黑體" panose="020B0604030504040204" pitchFamily="34" charset="-120"/>
                </a:rPr>
                <a:t>結果，可觀察出</a:t>
              </a:r>
              <a:r>
                <a:rPr lang="en-US" altLang="zh-TW" sz="2200" b="1" dirty="0">
                  <a:solidFill>
                    <a:schemeClr val="bg1"/>
                  </a:solidFill>
                  <a:latin typeface="微軟正黑體" panose="020B0604030504040204" pitchFamily="34" charset="-120"/>
                  <a:ea typeface="微軟正黑體" panose="020B0604030504040204" pitchFamily="34" charset="-120"/>
                </a:rPr>
                <a:t>K=4</a:t>
              </a:r>
              <a:r>
                <a:rPr lang="zh-TW" altLang="en-US" sz="2200" b="1" dirty="0">
                  <a:solidFill>
                    <a:schemeClr val="bg1"/>
                  </a:solidFill>
                  <a:latin typeface="微軟正黑體" panose="020B0604030504040204" pitchFamily="34" charset="-120"/>
                  <a:ea typeface="微軟正黑體" panose="020B0604030504040204" pitchFamily="34" charset="-120"/>
                </a:rPr>
                <a:t>時，</a:t>
              </a:r>
              <a:r>
                <a:rPr lang="en-US" altLang="zh-TW" sz="2200" b="1" dirty="0">
                  <a:solidFill>
                    <a:schemeClr val="bg1"/>
                  </a:solidFill>
                  <a:latin typeface="微軟正黑體" panose="020B0604030504040204" pitchFamily="34" charset="-120"/>
                  <a:ea typeface="微軟正黑體" panose="020B0604030504040204" pitchFamily="34" charset="-120"/>
                </a:rPr>
                <a:t>SSE</a:t>
              </a:r>
              <a:r>
                <a:rPr lang="zh-TW" altLang="en-US" sz="2200" b="1" dirty="0">
                  <a:solidFill>
                    <a:schemeClr val="bg1"/>
                  </a:solidFill>
                  <a:latin typeface="微軟正黑體" panose="020B0604030504040204" pitchFamily="34" charset="-120"/>
                  <a:ea typeface="微軟正黑體" panose="020B0604030504040204" pitchFamily="34" charset="-120"/>
                </a:rPr>
                <a:t>的下降幅度趨於平緩，依照手肘法，選擇</a:t>
              </a:r>
              <a:r>
                <a:rPr lang="en-US" altLang="zh-TW" sz="2200" b="1" dirty="0">
                  <a:solidFill>
                    <a:schemeClr val="bg1"/>
                  </a:solidFill>
                  <a:latin typeface="微軟正黑體" panose="020B0604030504040204" pitchFamily="34" charset="-120"/>
                  <a:ea typeface="微軟正黑體" panose="020B0604030504040204" pitchFamily="34" charset="-120"/>
                </a:rPr>
                <a:t>4</a:t>
              </a:r>
              <a:r>
                <a:rPr lang="zh-TW" altLang="en-US" sz="2200" b="1" dirty="0">
                  <a:solidFill>
                    <a:schemeClr val="bg1"/>
                  </a:solidFill>
                  <a:latin typeface="微軟正黑體" panose="020B0604030504040204" pitchFamily="34" charset="-120"/>
                  <a:ea typeface="微軟正黑體" panose="020B0604030504040204" pitchFamily="34" charset="-120"/>
                </a:rPr>
                <a:t>群做為分群個數</a:t>
              </a:r>
              <a:r>
                <a:rPr lang="zh-TW" altLang="en-US" sz="2200" b="1" dirty="0" smtClean="0">
                  <a:solidFill>
                    <a:schemeClr val="bg1"/>
                  </a:solidFill>
                  <a:latin typeface="微軟正黑體" panose="020B0604030504040204" pitchFamily="34" charset="-120"/>
                  <a:ea typeface="微軟正黑體" panose="020B0604030504040204" pitchFamily="34" charset="-120"/>
                </a:rPr>
                <a:t>。</a:t>
              </a:r>
              <a:endParaRPr lang="zh-TW" altLang="en-US" sz="2200" b="1" dirty="0">
                <a:solidFill>
                  <a:schemeClr val="bg1"/>
                </a:solidFill>
                <a:latin typeface="微軟正黑體" panose="020B0604030504040204" pitchFamily="34" charset="-120"/>
                <a:ea typeface="微軟正黑體" panose="020B0604030504040204" pitchFamily="34" charset="-120"/>
              </a:endParaRPr>
            </a:p>
          </p:txBody>
        </p:sp>
      </p:grpSp>
      <p:cxnSp>
        <p:nvCxnSpPr>
          <p:cNvPr id="7" name="直線接點 6"/>
          <p:cNvCxnSpPr/>
          <p:nvPr/>
        </p:nvCxnSpPr>
        <p:spPr>
          <a:xfrm flipV="1">
            <a:off x="1494503" y="3775587"/>
            <a:ext cx="0" cy="528535"/>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8490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rotWithShape="1">
          <a:blip r:embed="rId3">
            <a:extLst>
              <a:ext uri="{28A0092B-C50C-407E-A947-70E740481C1C}">
                <a14:useLocalDpi xmlns:a14="http://schemas.microsoft.com/office/drawing/2010/main" val="0"/>
              </a:ext>
            </a:extLst>
          </a:blip>
          <a:srcRect r="496"/>
          <a:stretch/>
        </p:blipFill>
        <p:spPr>
          <a:xfrm>
            <a:off x="1699886" y="2015675"/>
            <a:ext cx="5772803" cy="4686954"/>
          </a:xfrm>
          <a:prstGeom prst="rect">
            <a:avLst/>
          </a:prstGeom>
        </p:spPr>
      </p:pic>
      <p:pic>
        <p:nvPicPr>
          <p:cNvPr id="13" name="圖片 12"/>
          <p:cNvPicPr>
            <a:picLocks noChangeAspect="1"/>
          </p:cNvPicPr>
          <p:nvPr/>
        </p:nvPicPr>
        <p:blipFill rotWithShape="1">
          <a:blip r:embed="rId4">
            <a:extLst>
              <a:ext uri="{28A0092B-C50C-407E-A947-70E740481C1C}">
                <a14:useLocalDpi xmlns:a14="http://schemas.microsoft.com/office/drawing/2010/main" val="0"/>
              </a:ext>
            </a:extLst>
          </a:blip>
          <a:srcRect r="931" b="9694"/>
          <a:stretch/>
        </p:blipFill>
        <p:spPr>
          <a:xfrm>
            <a:off x="1699886" y="2008724"/>
            <a:ext cx="5766389" cy="4671372"/>
          </a:xfrm>
          <a:prstGeom prst="rect">
            <a:avLst/>
          </a:prstGeom>
        </p:spPr>
      </p:pic>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TW" sz="2700" b="1" dirty="0" smtClean="0"/>
              <a:t>FOUR</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模型建立</a:t>
            </a:r>
          </a:p>
        </p:txBody>
      </p:sp>
      <p:sp>
        <p:nvSpPr>
          <p:cNvPr id="10" name="橢圓 9"/>
          <p:cNvSpPr/>
          <p:nvPr/>
        </p:nvSpPr>
        <p:spPr>
          <a:xfrm>
            <a:off x="100309" y="1295841"/>
            <a:ext cx="432000" cy="432000"/>
          </a:xfrm>
          <a:prstGeom prst="ellipse">
            <a:avLst/>
          </a:prstGeom>
          <a:solidFill>
            <a:srgbClr val="81D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136309" y="1331841"/>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81DC63"/>
                </a:solidFill>
              </a:rPr>
              <a:t>3</a:t>
            </a:r>
            <a:endParaRPr lang="zh-TW" altLang="en-US" dirty="0">
              <a:solidFill>
                <a:srgbClr val="81DC63"/>
              </a:solidFill>
            </a:endParaRPr>
          </a:p>
        </p:txBody>
      </p:sp>
      <p:sp>
        <p:nvSpPr>
          <p:cNvPr id="5" name="矩形 4"/>
          <p:cNvSpPr/>
          <p:nvPr/>
        </p:nvSpPr>
        <p:spPr>
          <a:xfrm>
            <a:off x="568309" y="1481131"/>
            <a:ext cx="5407249" cy="461665"/>
          </a:xfrm>
          <a:prstGeom prst="rect">
            <a:avLst/>
          </a:prstGeom>
        </p:spPr>
        <p:txBody>
          <a:bodyPr wrap="none">
            <a:spAutoFit/>
          </a:bodyPr>
          <a:lstStyle/>
          <a:p>
            <a:r>
              <a:rPr lang="en-US" altLang="zh-TW" sz="2400" b="1" dirty="0">
                <a:latin typeface="微軟正黑體" panose="020B0604030504040204" pitchFamily="34" charset="-120"/>
                <a:ea typeface="微軟正黑體" panose="020B0604030504040204" pitchFamily="34" charset="-120"/>
              </a:rPr>
              <a:t>K-means</a:t>
            </a:r>
            <a:r>
              <a:rPr lang="zh-TW" altLang="en-US" sz="2400" b="1" dirty="0">
                <a:latin typeface="微軟正黑體" panose="020B0604030504040204" pitchFamily="34" charset="-120"/>
                <a:ea typeface="微軟正黑體" panose="020B0604030504040204" pitchFamily="34" charset="-120"/>
              </a:rPr>
              <a:t>分群</a:t>
            </a:r>
            <a:r>
              <a:rPr lang="zh-TW" altLang="en-US" sz="2400" b="1" dirty="0" smtClean="0">
                <a:latin typeface="微軟正黑體" panose="020B0604030504040204" pitchFamily="34" charset="-120"/>
                <a:ea typeface="微軟正黑體" panose="020B0604030504040204" pitchFamily="34" charset="-120"/>
              </a:rPr>
              <a:t>方法</a:t>
            </a:r>
            <a:r>
              <a:rPr lang="en-US" altLang="zh-TW" sz="2400" b="1" dirty="0" smtClean="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綜合</a:t>
            </a:r>
            <a:r>
              <a:rPr lang="zh-TW" altLang="en-US" sz="2400" b="1" dirty="0" smtClean="0">
                <a:latin typeface="微軟正黑體" panose="020B0604030504040204" pitchFamily="34" charset="-120"/>
                <a:ea typeface="微軟正黑體" panose="020B0604030504040204" pitchFamily="34" charset="-120"/>
              </a:rPr>
              <a:t>所得收入資料</a:t>
            </a:r>
            <a:r>
              <a:rPr lang="en-US" altLang="zh-TW" sz="2400" b="1" dirty="0" smtClean="0">
                <a:latin typeface="微軟正黑體" panose="020B0604030504040204" pitchFamily="34" charset="-120"/>
                <a:ea typeface="微軟正黑體" panose="020B0604030504040204" pitchFamily="34" charset="-120"/>
              </a:rPr>
              <a:t>)</a:t>
            </a:r>
            <a:endParaRPr lang="zh-TW" altLang="en-US" sz="2400" b="1" dirty="0">
              <a:latin typeface="微軟正黑體" panose="020B0604030504040204" pitchFamily="34" charset="-120"/>
              <a:ea typeface="微軟正黑體" panose="020B0604030504040204" pitchFamily="34" charset="-120"/>
            </a:endParaRPr>
          </a:p>
        </p:txBody>
      </p:sp>
      <p:grpSp>
        <p:nvGrpSpPr>
          <p:cNvPr id="28" name="群組 27"/>
          <p:cNvGrpSpPr/>
          <p:nvPr/>
        </p:nvGrpSpPr>
        <p:grpSpPr>
          <a:xfrm>
            <a:off x="2911722" y="5183290"/>
            <a:ext cx="6101712" cy="1541117"/>
            <a:chOff x="293349" y="3966488"/>
            <a:chExt cx="8309062" cy="1848196"/>
          </a:xfrm>
          <a:solidFill>
            <a:srgbClr val="1A2B3B"/>
          </a:solidFill>
        </p:grpSpPr>
        <p:sp>
          <p:nvSpPr>
            <p:cNvPr id="29" name="矩形 28"/>
            <p:cNvSpPr/>
            <p:nvPr/>
          </p:nvSpPr>
          <p:spPr>
            <a:xfrm>
              <a:off x="293349" y="3983097"/>
              <a:ext cx="8309062" cy="18315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p:cNvSpPr txBox="1"/>
            <p:nvPr/>
          </p:nvSpPr>
          <p:spPr>
            <a:xfrm>
              <a:off x="555298" y="3966488"/>
              <a:ext cx="7831027" cy="1734780"/>
            </a:xfrm>
            <a:prstGeom prst="rect">
              <a:avLst/>
            </a:prstGeom>
            <a:noFill/>
          </p:spPr>
          <p:txBody>
            <a:bodyPr wrap="square" rtlCol="0">
              <a:spAutoFit/>
            </a:bodyPr>
            <a:lstStyle/>
            <a:p>
              <a:pPr>
                <a:lnSpc>
                  <a:spcPct val="200000"/>
                </a:lnSpc>
              </a:pPr>
              <a:r>
                <a:rPr lang="zh-TW" altLang="en-US" sz="2200" b="1" dirty="0">
                  <a:solidFill>
                    <a:schemeClr val="bg1"/>
                  </a:solidFill>
                  <a:latin typeface="微軟正黑體" panose="020B0604030504040204" pitchFamily="34" charset="-120"/>
                  <a:ea typeface="微軟正黑體" panose="020B0604030504040204" pitchFamily="34" charset="-120"/>
                </a:rPr>
                <a:t>接著，將資料分為</a:t>
              </a:r>
              <a:r>
                <a:rPr lang="en-US" altLang="zh-TW" sz="2200" b="1" dirty="0">
                  <a:solidFill>
                    <a:schemeClr val="bg1"/>
                  </a:solidFill>
                  <a:latin typeface="微軟正黑體" panose="020B0604030504040204" pitchFamily="34" charset="-120"/>
                  <a:ea typeface="微軟正黑體" panose="020B0604030504040204" pitchFamily="34" charset="-120"/>
                </a:rPr>
                <a:t>4</a:t>
              </a:r>
              <a:r>
                <a:rPr lang="zh-TW" altLang="en-US" sz="2200" b="1" dirty="0">
                  <a:solidFill>
                    <a:schemeClr val="bg1"/>
                  </a:solidFill>
                  <a:latin typeface="微軟正黑體" panose="020B0604030504040204" pitchFamily="34" charset="-120"/>
                  <a:ea typeface="微軟正黑體" panose="020B0604030504040204" pitchFamily="34" charset="-120"/>
                </a:rPr>
                <a:t>個群別，分為“</a:t>
              </a:r>
              <a:r>
                <a:rPr lang="en-US" altLang="zh-TW" sz="2200" b="1" dirty="0">
                  <a:solidFill>
                    <a:schemeClr val="bg1"/>
                  </a:solidFill>
                  <a:latin typeface="微軟正黑體" panose="020B0604030504040204" pitchFamily="34" charset="-120"/>
                  <a:ea typeface="微軟正黑體" panose="020B0604030504040204" pitchFamily="34" charset="-120"/>
                </a:rPr>
                <a:t>1”~“4”</a:t>
              </a:r>
              <a:r>
                <a:rPr lang="zh-TW" altLang="en-US" sz="2200" b="1" dirty="0">
                  <a:solidFill>
                    <a:schemeClr val="bg1"/>
                  </a:solidFill>
                  <a:latin typeface="微軟正黑體" panose="020B0604030504040204" pitchFamily="34" charset="-120"/>
                  <a:ea typeface="微軟正黑體" panose="020B0604030504040204" pitchFamily="34" charset="-120"/>
                </a:rPr>
                <a:t>依序代表由低到高的綜合所得排序分群。</a:t>
              </a:r>
            </a:p>
          </p:txBody>
        </p:sp>
      </p:grpSp>
      <p:sp>
        <p:nvSpPr>
          <p:cNvPr id="24" name="文字方塊 23"/>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18</a:t>
            </a:r>
            <a:endParaRPr lang="zh-TW" altLang="en-US" dirty="0">
              <a:latin typeface="Times New Roman" panose="02020603050405020304" pitchFamily="18" charset="0"/>
              <a:cs typeface="Times New Roman" panose="02020603050405020304" pitchFamily="18" charset="0"/>
            </a:endParaRPr>
          </a:p>
        </p:txBody>
      </p:sp>
      <p:pic>
        <p:nvPicPr>
          <p:cNvPr id="15" name="圖片 14"/>
          <p:cNvPicPr>
            <a:picLocks noChangeAspect="1"/>
          </p:cNvPicPr>
          <p:nvPr/>
        </p:nvPicPr>
        <p:blipFill rotWithShape="1">
          <a:blip r:embed="rId5">
            <a:extLst>
              <a:ext uri="{28A0092B-C50C-407E-A947-70E740481C1C}">
                <a14:useLocalDpi xmlns:a14="http://schemas.microsoft.com/office/drawing/2010/main" val="0"/>
              </a:ext>
            </a:extLst>
          </a:blip>
          <a:srcRect r="1279" b="9038"/>
          <a:stretch/>
        </p:blipFill>
        <p:spPr>
          <a:xfrm>
            <a:off x="1699884" y="1999773"/>
            <a:ext cx="5774340" cy="4679323"/>
          </a:xfrm>
          <a:prstGeom prst="rect">
            <a:avLst/>
          </a:prstGeom>
        </p:spPr>
      </p:pic>
      <p:pic>
        <p:nvPicPr>
          <p:cNvPr id="17" name="圖片 16"/>
          <p:cNvPicPr>
            <a:picLocks noChangeAspect="1"/>
          </p:cNvPicPr>
          <p:nvPr/>
        </p:nvPicPr>
        <p:blipFill rotWithShape="1">
          <a:blip r:embed="rId6">
            <a:extLst>
              <a:ext uri="{28A0092B-C50C-407E-A947-70E740481C1C}">
                <a14:useLocalDpi xmlns:a14="http://schemas.microsoft.com/office/drawing/2010/main" val="0"/>
              </a:ext>
            </a:extLst>
          </a:blip>
          <a:srcRect r="174" b="8925"/>
          <a:stretch/>
        </p:blipFill>
        <p:spPr>
          <a:xfrm>
            <a:off x="1692277" y="1991822"/>
            <a:ext cx="5781948" cy="4711127"/>
          </a:xfrm>
          <a:prstGeom prst="rect">
            <a:avLst/>
          </a:prstGeom>
        </p:spPr>
      </p:pic>
    </p:spTree>
    <p:extLst>
      <p:ext uri="{BB962C8B-B14F-4D97-AF65-F5344CB8AC3E}">
        <p14:creationId xmlns:p14="http://schemas.microsoft.com/office/powerpoint/2010/main" val="2807041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28"/>
                                        </p:tgtEl>
                                      </p:cBhvr>
                                    </p:animEffect>
                                    <p:anim calcmode="lin" valueType="num">
                                      <p:cBhvr>
                                        <p:cTn id="7" dur="1000"/>
                                        <p:tgtEl>
                                          <p:spTgt spid="28"/>
                                        </p:tgtEl>
                                        <p:attrNameLst>
                                          <p:attrName>ppt_x</p:attrName>
                                        </p:attrNameLst>
                                      </p:cBhvr>
                                      <p:tavLst>
                                        <p:tav tm="0">
                                          <p:val>
                                            <p:strVal val="ppt_x"/>
                                          </p:val>
                                        </p:tav>
                                        <p:tav tm="100000">
                                          <p:val>
                                            <p:strVal val="ppt_x"/>
                                          </p:val>
                                        </p:tav>
                                      </p:tavLst>
                                    </p:anim>
                                    <p:anim calcmode="lin" valueType="num">
                                      <p:cBhvr>
                                        <p:cTn id="8" dur="1000"/>
                                        <p:tgtEl>
                                          <p:spTgt spid="28"/>
                                        </p:tgtEl>
                                        <p:attrNameLst>
                                          <p:attrName>ppt_y</p:attrName>
                                        </p:attrNameLst>
                                      </p:cBhvr>
                                      <p:tavLst>
                                        <p:tav tm="0">
                                          <p:val>
                                            <p:strVal val="ppt_y"/>
                                          </p:val>
                                        </p:tav>
                                        <p:tav tm="100000">
                                          <p:val>
                                            <p:strVal val="ppt_y+.1"/>
                                          </p:val>
                                        </p:tav>
                                      </p:tavLst>
                                    </p:anim>
                                    <p:set>
                                      <p:cBhvr>
                                        <p:cTn id="9" dur="1" fill="hold">
                                          <p:stCondLst>
                                            <p:cond delay="999"/>
                                          </p:stCondLst>
                                        </p:cTn>
                                        <p:tgtEl>
                                          <p:spTgt spid="28"/>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TW" sz="2700" b="1" dirty="0" smtClean="0"/>
              <a:t>FOUR</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模型建立</a:t>
            </a:r>
          </a:p>
        </p:txBody>
      </p:sp>
      <p:sp>
        <p:nvSpPr>
          <p:cNvPr id="10" name="橢圓 9"/>
          <p:cNvSpPr/>
          <p:nvPr/>
        </p:nvSpPr>
        <p:spPr>
          <a:xfrm>
            <a:off x="100309" y="1295841"/>
            <a:ext cx="432000" cy="432000"/>
          </a:xfrm>
          <a:prstGeom prst="ellipse">
            <a:avLst/>
          </a:prstGeom>
          <a:solidFill>
            <a:srgbClr val="81D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136309" y="1331841"/>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81DC63"/>
                </a:solidFill>
              </a:rPr>
              <a:t>3</a:t>
            </a:r>
            <a:endParaRPr lang="zh-TW" altLang="en-US" dirty="0">
              <a:solidFill>
                <a:srgbClr val="81DC63"/>
              </a:solidFill>
            </a:endParaRPr>
          </a:p>
        </p:txBody>
      </p:sp>
      <p:sp>
        <p:nvSpPr>
          <p:cNvPr id="5" name="矩形 4"/>
          <p:cNvSpPr/>
          <p:nvPr/>
        </p:nvSpPr>
        <p:spPr>
          <a:xfrm>
            <a:off x="568309" y="1481131"/>
            <a:ext cx="4176143" cy="461665"/>
          </a:xfrm>
          <a:prstGeom prst="rect">
            <a:avLst/>
          </a:prstGeom>
        </p:spPr>
        <p:txBody>
          <a:bodyPr wrap="none">
            <a:spAutoFit/>
          </a:bodyPr>
          <a:lstStyle/>
          <a:p>
            <a:r>
              <a:rPr lang="en-US" altLang="zh-TW" sz="2400" b="1" dirty="0">
                <a:latin typeface="微軟正黑體" panose="020B0604030504040204" pitchFamily="34" charset="-120"/>
                <a:ea typeface="微軟正黑體" panose="020B0604030504040204" pitchFamily="34" charset="-120"/>
              </a:rPr>
              <a:t>K-means</a:t>
            </a:r>
            <a:r>
              <a:rPr lang="zh-TW" altLang="en-US" sz="2400" b="1" dirty="0">
                <a:latin typeface="微軟正黑體" panose="020B0604030504040204" pitchFamily="34" charset="-120"/>
                <a:ea typeface="微軟正黑體" panose="020B0604030504040204" pitchFamily="34" charset="-120"/>
              </a:rPr>
              <a:t>分群</a:t>
            </a:r>
            <a:r>
              <a:rPr lang="zh-TW" altLang="en-US" sz="2400" b="1" dirty="0" smtClean="0">
                <a:latin typeface="微軟正黑體" panose="020B0604030504040204" pitchFamily="34" charset="-120"/>
                <a:ea typeface="微軟正黑體" panose="020B0604030504040204" pitchFamily="34" charset="-120"/>
              </a:rPr>
              <a:t>方法</a:t>
            </a:r>
            <a:r>
              <a:rPr lang="en-US" altLang="zh-TW" sz="2400" b="1" dirty="0" smtClean="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犯罪資料</a:t>
            </a:r>
            <a:r>
              <a:rPr lang="en-US" altLang="zh-TW" sz="2400" b="1" dirty="0" smtClean="0">
                <a:latin typeface="微軟正黑體" panose="020B0604030504040204" pitchFamily="34" charset="-120"/>
                <a:ea typeface="微軟正黑體" panose="020B0604030504040204" pitchFamily="34" charset="-120"/>
              </a:rPr>
              <a:t>)</a:t>
            </a:r>
            <a:endParaRPr lang="zh-TW" altLang="en-US" sz="2400" b="1" dirty="0">
              <a:latin typeface="微軟正黑體" panose="020B0604030504040204" pitchFamily="34" charset="-120"/>
              <a:ea typeface="微軟正黑體" panose="020B0604030504040204" pitchFamily="34" charset="-120"/>
            </a:endParaRPr>
          </a:p>
        </p:txBody>
      </p:sp>
      <p:grpSp>
        <p:nvGrpSpPr>
          <p:cNvPr id="13" name="群組 12"/>
          <p:cNvGrpSpPr/>
          <p:nvPr/>
        </p:nvGrpSpPr>
        <p:grpSpPr>
          <a:xfrm>
            <a:off x="991624" y="1909644"/>
            <a:ext cx="7797236" cy="3990821"/>
            <a:chOff x="1146166" y="2062330"/>
            <a:chExt cx="7797236" cy="3990821"/>
          </a:xfrm>
        </p:grpSpPr>
        <p:pic>
          <p:nvPicPr>
            <p:cNvPr id="6146" name="Picture 2" descr="https://lh4.googleusercontent.com/i_QLTFrvu4TM8IQVPTexP27n88DxSVCu_CmYPKCDkZFlK4LTV4Ck_aLINlcVFxxRK7U2M8HJuXrTuuSlGZ7fKDy0ofOV8IGMSLg_W9Ml6X_AOiWlMOl4PieJbyW5N0n_HG4VI0nB"/>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146166" y="2262385"/>
              <a:ext cx="7021665" cy="3790766"/>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6912077" y="2062330"/>
              <a:ext cx="2031325" cy="461665"/>
            </a:xfrm>
            <a:prstGeom prst="rect">
              <a:avLst/>
            </a:prstGeom>
            <a:solidFill>
              <a:schemeClr val="bg1"/>
            </a:solidFill>
          </p:spPr>
          <p:txBody>
            <a:bodyPr wrap="none" rtlCol="0">
              <a:spAutoFit/>
            </a:bodyPr>
            <a:lstStyle/>
            <a:p>
              <a:r>
                <a:rPr lang="zh-TW" altLang="en-US" sz="2400" b="1" dirty="0">
                  <a:latin typeface="微軟正黑體" panose="020B0604030504040204" pitchFamily="34" charset="-120"/>
                  <a:ea typeface="微軟正黑體" panose="020B0604030504040204" pitchFamily="34" charset="-120"/>
                </a:rPr>
                <a:t>住宅竊盜分群</a:t>
              </a:r>
            </a:p>
          </p:txBody>
        </p:sp>
      </p:grpSp>
      <p:grpSp>
        <p:nvGrpSpPr>
          <p:cNvPr id="15" name="群組 14"/>
          <p:cNvGrpSpPr/>
          <p:nvPr/>
        </p:nvGrpSpPr>
        <p:grpSpPr>
          <a:xfrm>
            <a:off x="991624" y="1904491"/>
            <a:ext cx="7797237" cy="3990821"/>
            <a:chOff x="1146165" y="2062330"/>
            <a:chExt cx="7797237" cy="3990821"/>
          </a:xfrm>
        </p:grpSpPr>
        <p:pic>
          <p:nvPicPr>
            <p:cNvPr id="6148" name="Picture 4" descr="https://lh3.googleusercontent.com/voV8D7bKLYOtKgT09vvur5ILGvmoAwQ72dnpEp0SiQYKUN6VRh0paTctObvkcfrpOSj2AAmQekRAbXjM6GTv8NXTQ1_3n2eat8SnsI3MbL_j_rjgcaVWW7Ht-fIuI5HAY1CgByjN"/>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146165" y="2262385"/>
              <a:ext cx="7021665" cy="3790766"/>
            </a:xfrm>
            <a:prstGeom prst="rect">
              <a:avLst/>
            </a:prstGeom>
            <a:noFill/>
            <a:extLst>
              <a:ext uri="{909E8E84-426E-40DD-AFC4-6F175D3DCCD1}">
                <a14:hiddenFill xmlns:a14="http://schemas.microsoft.com/office/drawing/2010/main">
                  <a:solidFill>
                    <a:srgbClr val="FFFFFF"/>
                  </a:solidFill>
                </a14:hiddenFill>
              </a:ext>
            </a:extLst>
          </p:spPr>
        </p:pic>
        <p:sp>
          <p:nvSpPr>
            <p:cNvPr id="31" name="文字方塊 30"/>
            <p:cNvSpPr txBox="1"/>
            <p:nvPr/>
          </p:nvSpPr>
          <p:spPr>
            <a:xfrm>
              <a:off x="6912077" y="2062330"/>
              <a:ext cx="2031325" cy="461665"/>
            </a:xfrm>
            <a:prstGeom prst="rect">
              <a:avLst/>
            </a:prstGeom>
            <a:solidFill>
              <a:schemeClr val="bg1"/>
            </a:solidFill>
          </p:spPr>
          <p:txBody>
            <a:bodyPr wrap="none" rtlCol="0">
              <a:spAutoFit/>
            </a:bodyPr>
            <a:lstStyle/>
            <a:p>
              <a:r>
                <a:rPr lang="zh-TW" altLang="en-US" sz="2400" b="1" dirty="0">
                  <a:latin typeface="微軟正黑體" panose="020B0604030504040204" pitchFamily="34" charset="-120"/>
                  <a:ea typeface="微軟正黑體" panose="020B0604030504040204" pitchFamily="34" charset="-120"/>
                </a:rPr>
                <a:t>汽車竊盜分群</a:t>
              </a:r>
            </a:p>
          </p:txBody>
        </p:sp>
      </p:grpSp>
      <p:grpSp>
        <p:nvGrpSpPr>
          <p:cNvPr id="17" name="群組 16"/>
          <p:cNvGrpSpPr/>
          <p:nvPr/>
        </p:nvGrpSpPr>
        <p:grpSpPr>
          <a:xfrm>
            <a:off x="992808" y="1904489"/>
            <a:ext cx="7698897" cy="3990823"/>
            <a:chOff x="1146164" y="2062328"/>
            <a:chExt cx="7698897" cy="3990823"/>
          </a:xfrm>
        </p:grpSpPr>
        <p:pic>
          <p:nvPicPr>
            <p:cNvPr id="6150" name="Picture 6" descr="https://lh4.googleusercontent.com/zeQ_VcwxdhxMRGJGfej5z_b5CZ11BJr1jao4iBeWEYwWLQqiWsKudFA2G3gUUsmod-je4dwB4ut5JtWk-hDnHlbSt_A8t8tt5xxy1oc5KWY2XiJLlPablYH69jx0a_H8QeW5AA9O"/>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146164" y="2262384"/>
              <a:ext cx="7021666" cy="3790767"/>
            </a:xfrm>
            <a:prstGeom prst="rect">
              <a:avLst/>
            </a:prstGeom>
            <a:noFill/>
            <a:extLst>
              <a:ext uri="{909E8E84-426E-40DD-AFC4-6F175D3DCCD1}">
                <a14:hiddenFill xmlns:a14="http://schemas.microsoft.com/office/drawing/2010/main">
                  <a:solidFill>
                    <a:srgbClr val="FFFFFF"/>
                  </a:solidFill>
                </a14:hiddenFill>
              </a:ext>
            </a:extLst>
          </p:spPr>
        </p:pic>
        <p:sp>
          <p:nvSpPr>
            <p:cNvPr id="32" name="文字方塊 31"/>
            <p:cNvSpPr txBox="1"/>
            <p:nvPr/>
          </p:nvSpPr>
          <p:spPr>
            <a:xfrm>
              <a:off x="6912076" y="2062328"/>
              <a:ext cx="1932985" cy="461665"/>
            </a:xfrm>
            <a:prstGeom prst="rect">
              <a:avLst/>
            </a:prstGeom>
            <a:solidFill>
              <a:schemeClr val="bg1"/>
            </a:solid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毒品分群</a:t>
              </a:r>
            </a:p>
          </p:txBody>
        </p:sp>
      </p:grpSp>
      <p:grpSp>
        <p:nvGrpSpPr>
          <p:cNvPr id="18" name="群組 17"/>
          <p:cNvGrpSpPr/>
          <p:nvPr/>
        </p:nvGrpSpPr>
        <p:grpSpPr>
          <a:xfrm>
            <a:off x="994683" y="1909644"/>
            <a:ext cx="7741392" cy="3990823"/>
            <a:chOff x="1146161" y="2062328"/>
            <a:chExt cx="7741392" cy="3990823"/>
          </a:xfrm>
        </p:grpSpPr>
        <p:pic>
          <p:nvPicPr>
            <p:cNvPr id="6152" name="Picture 8" descr="https://lh6.googleusercontent.com/DbhYnxMGbB5LriD5-D4GAi3QTkAYmwUb_hkB7JsEf5Im3agB06TB_2ah2THUeYFhtUpoEl4_2GiQAedsChIGh7ziOEy4lUkgWe0a8yAZ98Dr5VmwA1bNfNacqk0vEQ9wWu_MH8Za"/>
            <p:cNvPicPr>
              <a:picLocks noChangeAspect="1" noChangeArrowheads="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146161" y="2262383"/>
              <a:ext cx="7021669" cy="3790768"/>
            </a:xfrm>
            <a:prstGeom prst="rect">
              <a:avLst/>
            </a:prstGeom>
            <a:noFill/>
            <a:extLst>
              <a:ext uri="{909E8E84-426E-40DD-AFC4-6F175D3DCCD1}">
                <a14:hiddenFill xmlns:a14="http://schemas.microsoft.com/office/drawing/2010/main">
                  <a:solidFill>
                    <a:srgbClr val="FFFFFF"/>
                  </a:solidFill>
                </a14:hiddenFill>
              </a:ext>
            </a:extLst>
          </p:spPr>
        </p:pic>
        <p:sp>
          <p:nvSpPr>
            <p:cNvPr id="35" name="文字方塊 34"/>
            <p:cNvSpPr txBox="1"/>
            <p:nvPr/>
          </p:nvSpPr>
          <p:spPr>
            <a:xfrm>
              <a:off x="6858006" y="2062328"/>
              <a:ext cx="2029547" cy="461665"/>
            </a:xfrm>
            <a:prstGeom prst="rect">
              <a:avLst/>
            </a:prstGeom>
            <a:solidFill>
              <a:schemeClr val="bg1"/>
            </a:solid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強制性交分群</a:t>
              </a:r>
            </a:p>
          </p:txBody>
        </p:sp>
      </p:grpSp>
      <p:grpSp>
        <p:nvGrpSpPr>
          <p:cNvPr id="20" name="群組 19"/>
          <p:cNvGrpSpPr/>
          <p:nvPr/>
        </p:nvGrpSpPr>
        <p:grpSpPr>
          <a:xfrm>
            <a:off x="991624" y="1906607"/>
            <a:ext cx="7663731" cy="3990823"/>
            <a:chOff x="1146159" y="2062328"/>
            <a:chExt cx="7663731" cy="3990823"/>
          </a:xfrm>
        </p:grpSpPr>
        <p:pic>
          <p:nvPicPr>
            <p:cNvPr id="6154" name="Picture 10" descr="https://lh6.googleusercontent.com/x8U7ePeixGp8Nj-NYHp3NlBR1_Q2fJ9tU4E86VxRZhMGszYsJWY5WaPdZoXikNAH9if9qRqiY9CZuYg4uRTFygy_uYuTv9U_BgSuYXbjUf1J-1OPKPVPMiVJR27dvn1m81e_-3bS"/>
            <p:cNvPicPr>
              <a:picLocks noChangeAspect="1" noChangeArrowheads="1"/>
            </p:cNvPicPr>
            <p:nvPr/>
          </p:nvPicPr>
          <p:blipFill>
            <a:blip r:embed="rId11">
              <a:extLst>
                <a:ext uri="{BEBA8EAE-BF5A-486C-A8C5-ECC9F3942E4B}">
                  <a14:imgProps xmlns:a14="http://schemas.microsoft.com/office/drawing/2010/main">
                    <a14:imgLayer r:embed="rId12">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146159" y="2262382"/>
              <a:ext cx="7021671" cy="3790769"/>
            </a:xfrm>
            <a:prstGeom prst="rect">
              <a:avLst/>
            </a:prstGeom>
            <a:noFill/>
            <a:extLst>
              <a:ext uri="{909E8E84-426E-40DD-AFC4-6F175D3DCCD1}">
                <a14:hiddenFill xmlns:a14="http://schemas.microsoft.com/office/drawing/2010/main">
                  <a:solidFill>
                    <a:srgbClr val="FFFFFF"/>
                  </a:solidFill>
                </a14:hiddenFill>
              </a:ext>
            </a:extLst>
          </p:spPr>
        </p:pic>
        <p:sp>
          <p:nvSpPr>
            <p:cNvPr id="38" name="文字方塊 37"/>
            <p:cNvSpPr txBox="1"/>
            <p:nvPr/>
          </p:nvSpPr>
          <p:spPr>
            <a:xfrm>
              <a:off x="6912076" y="2062328"/>
              <a:ext cx="1897814" cy="461665"/>
            </a:xfrm>
            <a:prstGeom prst="rect">
              <a:avLst/>
            </a:prstGeom>
            <a:solidFill>
              <a:schemeClr val="bg1"/>
            </a:solid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強盜分群</a:t>
              </a:r>
            </a:p>
          </p:txBody>
        </p:sp>
      </p:grpSp>
      <p:grpSp>
        <p:nvGrpSpPr>
          <p:cNvPr id="22" name="群組 21"/>
          <p:cNvGrpSpPr/>
          <p:nvPr/>
        </p:nvGrpSpPr>
        <p:grpSpPr>
          <a:xfrm>
            <a:off x="991624" y="1913820"/>
            <a:ext cx="7704053" cy="3987951"/>
            <a:chOff x="1146157" y="2065199"/>
            <a:chExt cx="7704053" cy="3987951"/>
          </a:xfrm>
        </p:grpSpPr>
        <p:pic>
          <p:nvPicPr>
            <p:cNvPr id="6156" name="Picture 12" descr="https://lh5.googleusercontent.com/-79xV5j3ACQPl3Jp9K4BU0s7qr0-88lwMHmMfg58VQacKxXLWRfpsxAmGXTTr2DioG3kBlplnb3GCGpNinYlr6XGptu86PYXxlVVzrd3pQel-zNJlaiaI9iXFw7XVOF9lHUrHwvN"/>
            <p:cNvPicPr>
              <a:picLocks noChangeAspect="1" noChangeArrowheads="1"/>
            </p:cNvPicPr>
            <p:nvPr/>
          </p:nvPicPr>
          <p:blipFill>
            <a:blip r:embed="rId13">
              <a:extLst>
                <a:ext uri="{BEBA8EAE-BF5A-486C-A8C5-ECC9F3942E4B}">
                  <a14:imgProps xmlns:a14="http://schemas.microsoft.com/office/drawing/2010/main">
                    <a14:imgLayer r:embed="rId1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146157" y="2262381"/>
              <a:ext cx="7021671" cy="3790769"/>
            </a:xfrm>
            <a:prstGeom prst="rect">
              <a:avLst/>
            </a:prstGeom>
            <a:noFill/>
            <a:extLst>
              <a:ext uri="{909E8E84-426E-40DD-AFC4-6F175D3DCCD1}">
                <a14:hiddenFill xmlns:a14="http://schemas.microsoft.com/office/drawing/2010/main">
                  <a:solidFill>
                    <a:srgbClr val="FFFFFF"/>
                  </a:solidFill>
                </a14:hiddenFill>
              </a:ext>
            </a:extLst>
          </p:spPr>
        </p:pic>
        <p:sp>
          <p:nvSpPr>
            <p:cNvPr id="41" name="文字方塊 40"/>
            <p:cNvSpPr txBox="1"/>
            <p:nvPr/>
          </p:nvSpPr>
          <p:spPr>
            <a:xfrm>
              <a:off x="6912076" y="2065199"/>
              <a:ext cx="1938134" cy="461665"/>
            </a:xfrm>
            <a:prstGeom prst="rect">
              <a:avLst/>
            </a:prstGeom>
            <a:solidFill>
              <a:schemeClr val="bg1"/>
            </a:solid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搶奪</a:t>
              </a:r>
              <a:r>
                <a:rPr lang="zh-TW" altLang="en-US" sz="2400" b="1" dirty="0" smtClean="0">
                  <a:latin typeface="微軟正黑體" panose="020B0604030504040204" pitchFamily="34" charset="-120"/>
                  <a:ea typeface="微軟正黑體" panose="020B0604030504040204" pitchFamily="34" charset="-120"/>
                </a:rPr>
                <a:t>分</a:t>
              </a:r>
              <a:r>
                <a:rPr lang="zh-TW" altLang="en-US" sz="2400" b="1" dirty="0">
                  <a:latin typeface="微軟正黑體" panose="020B0604030504040204" pitchFamily="34" charset="-120"/>
                  <a:ea typeface="微軟正黑體" panose="020B0604030504040204" pitchFamily="34" charset="-120"/>
                </a:rPr>
                <a:t>群</a:t>
              </a:r>
            </a:p>
          </p:txBody>
        </p:sp>
      </p:grpSp>
      <p:grpSp>
        <p:nvGrpSpPr>
          <p:cNvPr id="24" name="群組 23"/>
          <p:cNvGrpSpPr/>
          <p:nvPr/>
        </p:nvGrpSpPr>
        <p:grpSpPr>
          <a:xfrm>
            <a:off x="991624" y="1904489"/>
            <a:ext cx="7473512" cy="3999451"/>
            <a:chOff x="1162113" y="2070939"/>
            <a:chExt cx="7473512" cy="3999451"/>
          </a:xfrm>
        </p:grpSpPr>
        <p:pic>
          <p:nvPicPr>
            <p:cNvPr id="6158" name="Picture 14" descr="https://lh4.googleusercontent.com/Rkdkbqe6q_D48tL1J6ij6fKfszoIlIF4jMYj1SyrafkfMI2t1MtIQyy-zROgxvnGCBmYrGAVR6HeDo-J7ekzT0UxTPMS23IxAKqyzy84rESQR3g0VhoR64x08lyP1GQ9Nr89gka3"/>
            <p:cNvPicPr>
              <a:picLocks noChangeAspect="1" noChangeArrowheads="1"/>
            </p:cNvPicPr>
            <p:nvPr/>
          </p:nvPicPr>
          <p:blipFill>
            <a:blip r:embed="rId15">
              <a:extLst>
                <a:ext uri="{BEBA8EAE-BF5A-486C-A8C5-ECC9F3942E4B}">
                  <a14:imgProps xmlns:a14="http://schemas.microsoft.com/office/drawing/2010/main">
                    <a14:imgLayer r:embed="rId1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162113" y="2270996"/>
              <a:ext cx="7037647" cy="3799394"/>
            </a:xfrm>
            <a:prstGeom prst="rect">
              <a:avLst/>
            </a:prstGeom>
            <a:noFill/>
            <a:extLst>
              <a:ext uri="{909E8E84-426E-40DD-AFC4-6F175D3DCCD1}">
                <a14:hiddenFill xmlns:a14="http://schemas.microsoft.com/office/drawing/2010/main">
                  <a:solidFill>
                    <a:srgbClr val="FFFFFF"/>
                  </a:solidFill>
                </a14:hiddenFill>
              </a:ext>
            </a:extLst>
          </p:spPr>
        </p:pic>
        <p:sp>
          <p:nvSpPr>
            <p:cNvPr id="44" name="文字方塊 43"/>
            <p:cNvSpPr txBox="1"/>
            <p:nvPr/>
          </p:nvSpPr>
          <p:spPr>
            <a:xfrm>
              <a:off x="6622045" y="2070939"/>
              <a:ext cx="2013580" cy="461665"/>
            </a:xfrm>
            <a:prstGeom prst="rect">
              <a:avLst/>
            </a:prstGeom>
            <a:solidFill>
              <a:schemeClr val="bg1"/>
            </a:solid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機車竊盜</a:t>
              </a:r>
              <a:r>
                <a:rPr lang="zh-TW" altLang="en-US" sz="2400" b="1" dirty="0" smtClean="0">
                  <a:latin typeface="微軟正黑體" panose="020B0604030504040204" pitchFamily="34" charset="-120"/>
                  <a:ea typeface="微軟正黑體" panose="020B0604030504040204" pitchFamily="34" charset="-120"/>
                </a:rPr>
                <a:t>分</a:t>
              </a:r>
              <a:r>
                <a:rPr lang="zh-TW" altLang="en-US" sz="2400" b="1" dirty="0">
                  <a:latin typeface="微軟正黑體" panose="020B0604030504040204" pitchFamily="34" charset="-120"/>
                  <a:ea typeface="微軟正黑體" panose="020B0604030504040204" pitchFamily="34" charset="-120"/>
                </a:rPr>
                <a:t>群</a:t>
              </a:r>
            </a:p>
          </p:txBody>
        </p:sp>
      </p:grpSp>
      <p:grpSp>
        <p:nvGrpSpPr>
          <p:cNvPr id="46" name="群組 45"/>
          <p:cNvGrpSpPr/>
          <p:nvPr/>
        </p:nvGrpSpPr>
        <p:grpSpPr>
          <a:xfrm>
            <a:off x="136309" y="3668402"/>
            <a:ext cx="5055123" cy="2881914"/>
            <a:chOff x="850082" y="3033519"/>
            <a:chExt cx="7752327" cy="2781168"/>
          </a:xfrm>
          <a:solidFill>
            <a:srgbClr val="1A2B3B"/>
          </a:solidFill>
        </p:grpSpPr>
        <p:sp>
          <p:nvSpPr>
            <p:cNvPr id="47" name="矩形 46"/>
            <p:cNvSpPr/>
            <p:nvPr/>
          </p:nvSpPr>
          <p:spPr>
            <a:xfrm>
              <a:off x="850082" y="3033519"/>
              <a:ext cx="7752327" cy="2781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文字方塊 47"/>
            <p:cNvSpPr txBox="1"/>
            <p:nvPr/>
          </p:nvSpPr>
          <p:spPr>
            <a:xfrm>
              <a:off x="1297832" y="3041846"/>
              <a:ext cx="7121209" cy="2601995"/>
            </a:xfrm>
            <a:prstGeom prst="rect">
              <a:avLst/>
            </a:prstGeom>
            <a:noFill/>
          </p:spPr>
          <p:txBody>
            <a:bodyPr wrap="square" rtlCol="0">
              <a:spAutoFit/>
            </a:bodyPr>
            <a:lstStyle/>
            <a:p>
              <a:pPr>
                <a:lnSpc>
                  <a:spcPct val="200000"/>
                </a:lnSpc>
              </a:pPr>
              <a:r>
                <a:rPr lang="zh-TW" altLang="en-US" sz="2200" b="1" dirty="0" smtClean="0">
                  <a:solidFill>
                    <a:schemeClr val="bg1"/>
                  </a:solidFill>
                  <a:latin typeface="微軟正黑體" panose="020B0604030504040204" pitchFamily="34" charset="-120"/>
                  <a:ea typeface="微軟正黑體" panose="020B0604030504040204" pitchFamily="34" charset="-120"/>
                </a:rPr>
                <a:t>圖為</a:t>
              </a:r>
              <a:r>
                <a:rPr lang="zh-TW" altLang="en-US" sz="2200" b="1" dirty="0">
                  <a:solidFill>
                    <a:schemeClr val="bg1"/>
                  </a:solidFill>
                  <a:latin typeface="微軟正黑體" panose="020B0604030504040204" pitchFamily="34" charset="-120"/>
                  <a:ea typeface="微軟正黑體" panose="020B0604030504040204" pitchFamily="34" charset="-120"/>
                </a:rPr>
                <a:t>各犯罪類別之分群，由圖可發現，</a:t>
              </a:r>
              <a:r>
                <a:rPr lang="en-US" altLang="zh-TW" sz="2200" b="1" dirty="0">
                  <a:solidFill>
                    <a:schemeClr val="bg1"/>
                  </a:solidFill>
                  <a:latin typeface="微軟正黑體" panose="020B0604030504040204" pitchFamily="34" charset="-120"/>
                  <a:ea typeface="微軟正黑體" panose="020B0604030504040204" pitchFamily="34" charset="-120"/>
                </a:rPr>
                <a:t>SSE</a:t>
              </a:r>
              <a:r>
                <a:rPr lang="zh-TW" altLang="en-US" sz="2200" b="1" dirty="0">
                  <a:solidFill>
                    <a:schemeClr val="bg1"/>
                  </a:solidFill>
                  <a:latin typeface="微軟正黑體" panose="020B0604030504040204" pitchFamily="34" charset="-120"/>
                  <a:ea typeface="微軟正黑體" panose="020B0604030504040204" pitchFamily="34" charset="-120"/>
                </a:rPr>
                <a:t>的下降幅度趨於平緩大部分皆於</a:t>
              </a:r>
              <a:r>
                <a:rPr lang="en-US" altLang="zh-TW" sz="2200" b="1" dirty="0">
                  <a:solidFill>
                    <a:schemeClr val="bg1"/>
                  </a:solidFill>
                  <a:latin typeface="微軟正黑體" panose="020B0604030504040204" pitchFamily="34" charset="-120"/>
                  <a:ea typeface="微軟正黑體" panose="020B0604030504040204" pitchFamily="34" charset="-120"/>
                </a:rPr>
                <a:t>4</a:t>
              </a:r>
              <a:r>
                <a:rPr lang="zh-TW" altLang="en-US" sz="2200" b="1" dirty="0">
                  <a:solidFill>
                    <a:schemeClr val="bg1"/>
                  </a:solidFill>
                  <a:latin typeface="微軟正黑體" panose="020B0604030504040204" pitchFamily="34" charset="-120"/>
                  <a:ea typeface="微軟正黑體" panose="020B0604030504040204" pitchFamily="34" charset="-120"/>
                </a:rPr>
                <a:t>群以後，為使資料格式統一，因此將所有犯案類型分為</a:t>
              </a:r>
              <a:r>
                <a:rPr lang="en-US" altLang="zh-TW" sz="2200" b="1" dirty="0">
                  <a:solidFill>
                    <a:schemeClr val="bg1"/>
                  </a:solidFill>
                  <a:latin typeface="微軟正黑體" panose="020B0604030504040204" pitchFamily="34" charset="-120"/>
                  <a:ea typeface="微軟正黑體" panose="020B0604030504040204" pitchFamily="34" charset="-120"/>
                </a:rPr>
                <a:t>4</a:t>
              </a:r>
              <a:r>
                <a:rPr lang="zh-TW" altLang="en-US" sz="2200" b="1" dirty="0">
                  <a:solidFill>
                    <a:schemeClr val="bg1"/>
                  </a:solidFill>
                  <a:latin typeface="微軟正黑體" panose="020B0604030504040204" pitchFamily="34" charset="-120"/>
                  <a:ea typeface="微軟正黑體" panose="020B0604030504040204" pitchFamily="34" charset="-120"/>
                </a:rPr>
                <a:t>個群別。</a:t>
              </a:r>
            </a:p>
          </p:txBody>
        </p:sp>
      </p:grpSp>
      <p:sp>
        <p:nvSpPr>
          <p:cNvPr id="33" name="文字方塊 32"/>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19</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665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ppt_w</p:attrName>
                                        </p:attrNameLst>
                                      </p:cBhvr>
                                      <p:tavLst>
                                        <p:tav tm="0">
                                          <p:val>
                                            <p:fltVal val="0"/>
                                          </p:val>
                                        </p:tav>
                                        <p:tav tm="100000">
                                          <p:val>
                                            <p:strVal val="#ppt_w"/>
                                          </p:val>
                                        </p:tav>
                                      </p:tavLst>
                                    </p:anim>
                                    <p:anim calcmode="lin" valueType="num">
                                      <p:cBhvr>
                                        <p:cTn id="36" dur="500" fill="hold"/>
                                        <p:tgtEl>
                                          <p:spTgt spid="20"/>
                                        </p:tgtEl>
                                        <p:attrNameLst>
                                          <p:attrName>ppt_h</p:attrName>
                                        </p:attrNameLst>
                                      </p:cBhvr>
                                      <p:tavLst>
                                        <p:tav tm="0">
                                          <p:val>
                                            <p:fltVal val="0"/>
                                          </p:val>
                                        </p:tav>
                                        <p:tav tm="100000">
                                          <p:val>
                                            <p:strVal val="#ppt_h"/>
                                          </p:val>
                                        </p:tav>
                                      </p:tavLst>
                                    </p:anim>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ppt_w</p:attrName>
                                        </p:attrNameLst>
                                      </p:cBhvr>
                                      <p:tavLst>
                                        <p:tav tm="0">
                                          <p:val>
                                            <p:fltVal val="0"/>
                                          </p:val>
                                        </p:tav>
                                        <p:tav tm="100000">
                                          <p:val>
                                            <p:strVal val="#ppt_w"/>
                                          </p:val>
                                        </p:tav>
                                      </p:tavLst>
                                    </p:anim>
                                    <p:anim calcmode="lin" valueType="num">
                                      <p:cBhvr>
                                        <p:cTn id="50" dur="500" fill="hold"/>
                                        <p:tgtEl>
                                          <p:spTgt spid="24"/>
                                        </p:tgtEl>
                                        <p:attrNameLst>
                                          <p:attrName>ppt_h</p:attrName>
                                        </p:attrNameLst>
                                      </p:cBhvr>
                                      <p:tavLst>
                                        <p:tav tm="0">
                                          <p:val>
                                            <p:fltVal val="0"/>
                                          </p:val>
                                        </p:tav>
                                        <p:tav tm="100000">
                                          <p:val>
                                            <p:strVal val="#ppt_h"/>
                                          </p:val>
                                        </p:tav>
                                      </p:tavLst>
                                    </p:anim>
                                    <p:animEffect transition="in" filter="fade">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3" fill="hold" nodeType="click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wheel(3)">
                                      <p:cBhvr>
                                        <p:cTn id="56"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TW" sz="2700" b="1" dirty="0" smtClean="0"/>
              <a:t>FOUR</a:t>
            </a:r>
            <a:endParaRPr lang="en-US" altLang="zh-CN" sz="2700" b="1" dirty="0"/>
          </a:p>
        </p:txBody>
      </p:sp>
      <p:sp>
        <p:nvSpPr>
          <p:cNvPr id="27"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模型建立</a:t>
            </a:r>
          </a:p>
        </p:txBody>
      </p:sp>
      <p:grpSp>
        <p:nvGrpSpPr>
          <p:cNvPr id="22" name="群組 21"/>
          <p:cNvGrpSpPr/>
          <p:nvPr/>
        </p:nvGrpSpPr>
        <p:grpSpPr>
          <a:xfrm>
            <a:off x="6035527" y="3998357"/>
            <a:ext cx="2880340" cy="2743200"/>
            <a:chOff x="5366300" y="4114800"/>
            <a:chExt cx="2880340" cy="2743200"/>
          </a:xfrm>
        </p:grpSpPr>
        <p:grpSp>
          <p:nvGrpSpPr>
            <p:cNvPr id="19" name="群組 18"/>
            <p:cNvGrpSpPr/>
            <p:nvPr/>
          </p:nvGrpSpPr>
          <p:grpSpPr>
            <a:xfrm>
              <a:off x="5366300" y="4114800"/>
              <a:ext cx="2880340" cy="2743200"/>
              <a:chOff x="3028335" y="-1101213"/>
              <a:chExt cx="2880340" cy="2743200"/>
            </a:xfrm>
          </p:grpSpPr>
          <p:pic>
            <p:nvPicPr>
              <p:cNvPr id="7176" name="Picture 8" descr="https://lh4.googleusercontent.com/Rkdkbqe6q_D48tL1J6ij6fKfszoIlIF4jMYj1SyrafkfMI2t1MtIQyy-zROgxvnGCBmYrGAVR6HeDo-J7ekzT0UxTPMS23IxAKqyzy84rESQR3g0VhoR64x08lyP1GQ9Nr89gka3"/>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49768" t="5042" b="6343"/>
              <a:stretch/>
            </p:blipFill>
            <p:spPr bwMode="auto">
              <a:xfrm>
                <a:off x="3028335" y="-1101213"/>
                <a:ext cx="2880340" cy="27432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線接點 23"/>
              <p:cNvCxnSpPr/>
              <p:nvPr/>
            </p:nvCxnSpPr>
            <p:spPr>
              <a:xfrm flipV="1">
                <a:off x="4029708" y="993844"/>
                <a:ext cx="1859" cy="517075"/>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20" name="矩形 19"/>
            <p:cNvSpPr/>
            <p:nvPr/>
          </p:nvSpPr>
          <p:spPr>
            <a:xfrm>
              <a:off x="5595349" y="4244176"/>
              <a:ext cx="1877437" cy="430887"/>
            </a:xfrm>
            <a:prstGeom prst="rect">
              <a:avLst/>
            </a:prstGeom>
          </p:spPr>
          <p:txBody>
            <a:bodyPr wrap="none">
              <a:spAutoFit/>
            </a:bodyPr>
            <a:lstStyle/>
            <a:p>
              <a:r>
                <a:rPr lang="zh-TW" altLang="en-US" sz="2200" b="1" dirty="0">
                  <a:latin typeface="微軟正黑體" panose="020B0604030504040204" pitchFamily="34" charset="-120"/>
                  <a:ea typeface="微軟正黑體" panose="020B0604030504040204" pitchFamily="34" charset="-120"/>
                </a:rPr>
                <a:t>機車竊盜分群</a:t>
              </a:r>
            </a:p>
          </p:txBody>
        </p:sp>
      </p:grpSp>
      <p:grpSp>
        <p:nvGrpSpPr>
          <p:cNvPr id="23" name="群組 22"/>
          <p:cNvGrpSpPr/>
          <p:nvPr/>
        </p:nvGrpSpPr>
        <p:grpSpPr>
          <a:xfrm>
            <a:off x="90459" y="3935583"/>
            <a:ext cx="2821262" cy="2782529"/>
            <a:chOff x="1161281" y="4109839"/>
            <a:chExt cx="2821262" cy="2782529"/>
          </a:xfrm>
        </p:grpSpPr>
        <p:grpSp>
          <p:nvGrpSpPr>
            <p:cNvPr id="17" name="群組 16"/>
            <p:cNvGrpSpPr/>
            <p:nvPr/>
          </p:nvGrpSpPr>
          <p:grpSpPr>
            <a:xfrm>
              <a:off x="1161281" y="4109839"/>
              <a:ext cx="2821262" cy="2782529"/>
              <a:chOff x="1652521" y="4075471"/>
              <a:chExt cx="2821262" cy="2782529"/>
            </a:xfrm>
          </p:grpSpPr>
          <p:pic>
            <p:nvPicPr>
              <p:cNvPr id="7174" name="Picture 6" descr="https://lh5.googleusercontent.com/-79xV5j3ACQPl3Jp9K4BU0s7qr0-88lwMHmMfg58VQacKxXLWRfpsxAmGXTTr2DioG3kBlplnb3GCGpNinYlr6XGptu86PYXxlVVzrd3pQel-zNJlaiaI9iXFw7XVOF9lHUrHwv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50798" t="4575" b="5538"/>
              <a:stretch/>
            </p:blipFill>
            <p:spPr bwMode="auto">
              <a:xfrm>
                <a:off x="1652521" y="4075471"/>
                <a:ext cx="2821262" cy="2782529"/>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線接點 20"/>
              <p:cNvCxnSpPr/>
              <p:nvPr/>
            </p:nvCxnSpPr>
            <p:spPr>
              <a:xfrm flipV="1">
                <a:off x="2545038" y="6185276"/>
                <a:ext cx="1859" cy="517075"/>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1261083" y="4254008"/>
              <a:ext cx="1313180" cy="430887"/>
            </a:xfrm>
            <a:prstGeom prst="rect">
              <a:avLst/>
            </a:prstGeom>
          </p:spPr>
          <p:txBody>
            <a:bodyPr wrap="none">
              <a:spAutoFit/>
            </a:bodyPr>
            <a:lstStyle/>
            <a:p>
              <a:r>
                <a:rPr lang="zh-TW" altLang="en-US" sz="2200" b="1" dirty="0">
                  <a:latin typeface="微軟正黑體" panose="020B0604030504040204" pitchFamily="34" charset="-120"/>
                  <a:ea typeface="微軟正黑體" panose="020B0604030504040204" pitchFamily="34" charset="-120"/>
                </a:rPr>
                <a:t>搶奪分群</a:t>
              </a:r>
            </a:p>
          </p:txBody>
        </p:sp>
      </p:grpSp>
      <p:grpSp>
        <p:nvGrpSpPr>
          <p:cNvPr id="36" name="群組 35"/>
          <p:cNvGrpSpPr/>
          <p:nvPr/>
        </p:nvGrpSpPr>
        <p:grpSpPr>
          <a:xfrm>
            <a:off x="37606" y="1191325"/>
            <a:ext cx="2840879" cy="2762865"/>
            <a:chOff x="64913" y="1376150"/>
            <a:chExt cx="2840879" cy="2762865"/>
          </a:xfrm>
        </p:grpSpPr>
        <p:grpSp>
          <p:nvGrpSpPr>
            <p:cNvPr id="2" name="群組 1"/>
            <p:cNvGrpSpPr/>
            <p:nvPr/>
          </p:nvGrpSpPr>
          <p:grpSpPr>
            <a:xfrm>
              <a:off x="64913" y="1376150"/>
              <a:ext cx="2840879" cy="2762865"/>
              <a:chOff x="136300" y="2066897"/>
              <a:chExt cx="2840879" cy="2762865"/>
            </a:xfrm>
          </p:grpSpPr>
          <p:pic>
            <p:nvPicPr>
              <p:cNvPr id="3" name="Picture 16" descr="https://lh4.googleusercontent.com/i_QLTFrvu4TM8IQVPTexP27n88DxSVCu_CmYPKCDkZFlK4LTV4Ck_aLINlcVFxxRK7U2M8HJuXrTuuSlGZ7fKDy0ofOV8IGMSLg_W9Ml6X_AOiWlMOl4PieJbyW5N0n_HG4VI0nB"/>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l="50456" t="4812" b="5937"/>
              <a:stretch/>
            </p:blipFill>
            <p:spPr bwMode="auto">
              <a:xfrm>
                <a:off x="136300" y="2066897"/>
                <a:ext cx="2840879" cy="276286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接點 3"/>
              <p:cNvCxnSpPr/>
              <p:nvPr/>
            </p:nvCxnSpPr>
            <p:spPr>
              <a:xfrm flipV="1">
                <a:off x="1076792" y="4093025"/>
                <a:ext cx="0" cy="621163"/>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43" name="矩形 42"/>
            <p:cNvSpPr/>
            <p:nvPr/>
          </p:nvSpPr>
          <p:spPr>
            <a:xfrm>
              <a:off x="225231" y="1513936"/>
              <a:ext cx="2055997" cy="430887"/>
            </a:xfrm>
            <a:prstGeom prst="rect">
              <a:avLst/>
            </a:prstGeom>
          </p:spPr>
          <p:txBody>
            <a:bodyPr wrap="square">
              <a:spAutoFit/>
            </a:bodyPr>
            <a:lstStyle/>
            <a:p>
              <a:r>
                <a:rPr lang="zh-TW" altLang="en-US" sz="2200" b="1" dirty="0">
                  <a:latin typeface="微軟正黑體" panose="020B0604030504040204" pitchFamily="34" charset="-120"/>
                  <a:ea typeface="微軟正黑體" panose="020B0604030504040204" pitchFamily="34" charset="-120"/>
                </a:rPr>
                <a:t>住宅竊盜分群</a:t>
              </a:r>
            </a:p>
          </p:txBody>
        </p:sp>
      </p:grpSp>
      <p:grpSp>
        <p:nvGrpSpPr>
          <p:cNvPr id="34" name="群組 33"/>
          <p:cNvGrpSpPr/>
          <p:nvPr/>
        </p:nvGrpSpPr>
        <p:grpSpPr>
          <a:xfrm>
            <a:off x="2053601" y="1210913"/>
            <a:ext cx="2881313" cy="2753032"/>
            <a:chOff x="1691093" y="1395815"/>
            <a:chExt cx="2881313" cy="2753032"/>
          </a:xfrm>
        </p:grpSpPr>
        <p:grpSp>
          <p:nvGrpSpPr>
            <p:cNvPr id="5" name="群組 4"/>
            <p:cNvGrpSpPr/>
            <p:nvPr/>
          </p:nvGrpSpPr>
          <p:grpSpPr>
            <a:xfrm>
              <a:off x="1691093" y="1395815"/>
              <a:ext cx="2881313" cy="2753032"/>
              <a:chOff x="4571999" y="2281084"/>
              <a:chExt cx="2881313" cy="2753032"/>
            </a:xfrm>
          </p:grpSpPr>
          <p:pic>
            <p:nvPicPr>
              <p:cNvPr id="6" name="Picture 18" descr="https://lh3.googleusercontent.com/voV8D7bKLYOtKgT09vvur5ILGvmoAwQ72dnpEp0SiQYKUN6VRh0paTctObvkcfrpOSj2AAmQekRAbXjM6GTv8NXTQ1_3n2eat8SnsI3MbL_j_rjgcaVWW7Ht-fIuI5HAY1CgByjN"/>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sharpenSoften amount="25000"/>
                        </a14:imgEffect>
                      </a14:imgLayer>
                    </a14:imgProps>
                  </a:ext>
                  <a:ext uri="{28A0092B-C50C-407E-A947-70E740481C1C}">
                    <a14:useLocalDpi xmlns:a14="http://schemas.microsoft.com/office/drawing/2010/main" val="0"/>
                  </a:ext>
                </a:extLst>
              </a:blip>
              <a:srcRect l="49751" t="5226" b="5841"/>
              <a:stretch/>
            </p:blipFill>
            <p:spPr bwMode="auto">
              <a:xfrm>
                <a:off x="4571999" y="2281084"/>
                <a:ext cx="2881313" cy="275303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接點 6"/>
              <p:cNvCxnSpPr/>
              <p:nvPr/>
            </p:nvCxnSpPr>
            <p:spPr>
              <a:xfrm flipH="1" flipV="1">
                <a:off x="5555226" y="4227871"/>
                <a:ext cx="160" cy="69771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41" name="矩形 40"/>
            <p:cNvSpPr/>
            <p:nvPr/>
          </p:nvSpPr>
          <p:spPr>
            <a:xfrm>
              <a:off x="1891413" y="1517190"/>
              <a:ext cx="1865885" cy="430887"/>
            </a:xfrm>
            <a:prstGeom prst="rect">
              <a:avLst/>
            </a:prstGeom>
          </p:spPr>
          <p:txBody>
            <a:bodyPr wrap="square">
              <a:spAutoFit/>
            </a:bodyPr>
            <a:lstStyle/>
            <a:p>
              <a:r>
                <a:rPr lang="zh-TW" altLang="en-US" sz="2200" b="1" dirty="0">
                  <a:latin typeface="微軟正黑體" panose="020B0604030504040204" pitchFamily="34" charset="-120"/>
                  <a:ea typeface="微軟正黑體" panose="020B0604030504040204" pitchFamily="34" charset="-120"/>
                </a:rPr>
                <a:t>汽車竊盜分群</a:t>
              </a:r>
            </a:p>
          </p:txBody>
        </p:sp>
      </p:grpSp>
      <p:grpSp>
        <p:nvGrpSpPr>
          <p:cNvPr id="32" name="群組 31"/>
          <p:cNvGrpSpPr/>
          <p:nvPr/>
        </p:nvGrpSpPr>
        <p:grpSpPr>
          <a:xfrm>
            <a:off x="3055420" y="4011058"/>
            <a:ext cx="2820441" cy="2772697"/>
            <a:chOff x="3279825" y="1371509"/>
            <a:chExt cx="2820441" cy="2772697"/>
          </a:xfrm>
        </p:grpSpPr>
        <p:grpSp>
          <p:nvGrpSpPr>
            <p:cNvPr id="11" name="群組 10"/>
            <p:cNvGrpSpPr/>
            <p:nvPr/>
          </p:nvGrpSpPr>
          <p:grpSpPr>
            <a:xfrm>
              <a:off x="3279825" y="1371509"/>
              <a:ext cx="2820441" cy="2772697"/>
              <a:chOff x="5919018" y="2281084"/>
              <a:chExt cx="2820441" cy="2772697"/>
            </a:xfrm>
          </p:grpSpPr>
          <p:pic>
            <p:nvPicPr>
              <p:cNvPr id="8" name="Picture 20" descr="https://lh4.googleusercontent.com/zeQ_VcwxdhxMRGJGfej5z_b5CZ11BJr1jao4iBeWEYwWLQqiWsKudFA2G3gUUsmod-je4dwB4ut5JtWk-hDnHlbSt_A8t8tt5xxy1oc5KWY2XiJLlPablYH69jx0a_H8QeW5AA9O"/>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sharpenSoften amount="25000"/>
                        </a14:imgEffect>
                      </a14:imgLayer>
                    </a14:imgProps>
                  </a:ext>
                  <a:ext uri="{28A0092B-C50C-407E-A947-70E740481C1C}">
                    <a14:useLocalDpi xmlns:a14="http://schemas.microsoft.com/office/drawing/2010/main" val="0"/>
                  </a:ext>
                </a:extLst>
              </a:blip>
              <a:srcRect l="50813" t="4946" b="5485"/>
              <a:stretch/>
            </p:blipFill>
            <p:spPr bwMode="auto">
              <a:xfrm>
                <a:off x="5919018" y="2281084"/>
                <a:ext cx="2820441" cy="277269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接點 8"/>
              <p:cNvCxnSpPr/>
              <p:nvPr/>
            </p:nvCxnSpPr>
            <p:spPr>
              <a:xfrm flipV="1">
                <a:off x="6802064" y="4403606"/>
                <a:ext cx="1859" cy="517075"/>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a:xfrm>
              <a:off x="3361440" y="1500976"/>
              <a:ext cx="1378239" cy="430887"/>
            </a:xfrm>
            <a:prstGeom prst="rect">
              <a:avLst/>
            </a:prstGeom>
          </p:spPr>
          <p:txBody>
            <a:bodyPr wrap="square">
              <a:spAutoFit/>
            </a:bodyPr>
            <a:lstStyle/>
            <a:p>
              <a:r>
                <a:rPr lang="zh-TW" altLang="en-US" sz="2200" b="1" dirty="0" smtClean="0">
                  <a:latin typeface="微軟正黑體" panose="020B0604030504040204" pitchFamily="34" charset="-120"/>
                  <a:ea typeface="微軟正黑體" panose="020B0604030504040204" pitchFamily="34" charset="-120"/>
                </a:rPr>
                <a:t>毒品分</a:t>
              </a:r>
              <a:r>
                <a:rPr lang="zh-TW" altLang="en-US" sz="2200" b="1" dirty="0">
                  <a:latin typeface="微軟正黑體" panose="020B0604030504040204" pitchFamily="34" charset="-120"/>
                  <a:ea typeface="微軟正黑體" panose="020B0604030504040204" pitchFamily="34" charset="-120"/>
                </a:rPr>
                <a:t>群</a:t>
              </a:r>
            </a:p>
          </p:txBody>
        </p:sp>
      </p:grpSp>
      <p:grpSp>
        <p:nvGrpSpPr>
          <p:cNvPr id="31" name="群組 30"/>
          <p:cNvGrpSpPr/>
          <p:nvPr/>
        </p:nvGrpSpPr>
        <p:grpSpPr>
          <a:xfrm>
            <a:off x="4128891" y="1210913"/>
            <a:ext cx="2847354" cy="2782529"/>
            <a:chOff x="4685260" y="1344013"/>
            <a:chExt cx="2847354" cy="2782529"/>
          </a:xfrm>
        </p:grpSpPr>
        <p:grpSp>
          <p:nvGrpSpPr>
            <p:cNvPr id="15" name="群組 14"/>
            <p:cNvGrpSpPr/>
            <p:nvPr/>
          </p:nvGrpSpPr>
          <p:grpSpPr>
            <a:xfrm>
              <a:off x="4685260" y="1344013"/>
              <a:ext cx="2847354" cy="2782529"/>
              <a:chOff x="5096508" y="2064788"/>
              <a:chExt cx="2847354" cy="2782529"/>
            </a:xfrm>
          </p:grpSpPr>
          <p:pic>
            <p:nvPicPr>
              <p:cNvPr id="7170" name="Picture 2" descr="https://lh6.googleusercontent.com/DbhYnxMGbB5LriD5-D4GAi3QTkAYmwUb_hkB7JsEf5Im3agB06TB_2ah2THUeYFhtUpoEl4_2GiQAedsChIGh7ziOEy4lUkgWe0a8yAZ98Dr5VmwA1bNfNacqk0vEQ9wWu_MH8Za"/>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sharpenSoften amount="25000"/>
                        </a14:imgEffect>
                      </a14:imgLayer>
                    </a14:imgProps>
                  </a:ext>
                  <a:ext uri="{28A0092B-C50C-407E-A947-70E740481C1C}">
                    <a14:useLocalDpi xmlns:a14="http://schemas.microsoft.com/office/drawing/2010/main" val="0"/>
                  </a:ext>
                </a:extLst>
              </a:blip>
              <a:srcRect l="50343" t="4438" b="5676"/>
              <a:stretch/>
            </p:blipFill>
            <p:spPr bwMode="auto">
              <a:xfrm>
                <a:off x="5096508" y="2064788"/>
                <a:ext cx="2847354" cy="278252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接點 12"/>
              <p:cNvCxnSpPr/>
              <p:nvPr/>
            </p:nvCxnSpPr>
            <p:spPr>
              <a:xfrm flipV="1">
                <a:off x="6010909" y="4223740"/>
                <a:ext cx="1859" cy="517075"/>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37" name="矩形 36"/>
            <p:cNvSpPr/>
            <p:nvPr/>
          </p:nvSpPr>
          <p:spPr>
            <a:xfrm>
              <a:off x="4810756" y="1491144"/>
              <a:ext cx="1896762" cy="430887"/>
            </a:xfrm>
            <a:prstGeom prst="rect">
              <a:avLst/>
            </a:prstGeom>
          </p:spPr>
          <p:txBody>
            <a:bodyPr wrap="square">
              <a:spAutoFit/>
            </a:bodyPr>
            <a:lstStyle/>
            <a:p>
              <a:r>
                <a:rPr lang="zh-TW" altLang="en-US" sz="2200" b="1" dirty="0">
                  <a:latin typeface="微軟正黑體" panose="020B0604030504040204" pitchFamily="34" charset="-120"/>
                  <a:ea typeface="微軟正黑體" panose="020B0604030504040204" pitchFamily="34" charset="-120"/>
                </a:rPr>
                <a:t>強制性交分群</a:t>
              </a:r>
            </a:p>
          </p:txBody>
        </p:sp>
      </p:grpSp>
      <p:grpSp>
        <p:nvGrpSpPr>
          <p:cNvPr id="25" name="群組 24"/>
          <p:cNvGrpSpPr/>
          <p:nvPr/>
        </p:nvGrpSpPr>
        <p:grpSpPr>
          <a:xfrm>
            <a:off x="6113825" y="1215828"/>
            <a:ext cx="2802042" cy="2772697"/>
            <a:chOff x="6219503" y="1371509"/>
            <a:chExt cx="2802042" cy="2772697"/>
          </a:xfrm>
        </p:grpSpPr>
        <p:grpSp>
          <p:nvGrpSpPr>
            <p:cNvPr id="16" name="群組 15"/>
            <p:cNvGrpSpPr/>
            <p:nvPr/>
          </p:nvGrpSpPr>
          <p:grpSpPr>
            <a:xfrm>
              <a:off x="6219503" y="1371509"/>
              <a:ext cx="2802042" cy="2772697"/>
              <a:chOff x="6341958" y="2084453"/>
              <a:chExt cx="2802042" cy="2772697"/>
            </a:xfrm>
          </p:grpSpPr>
          <p:pic>
            <p:nvPicPr>
              <p:cNvPr id="7172" name="Picture 4" descr="https://lh6.googleusercontent.com/x8U7ePeixGp8Nj-NYHp3NlBR1_Q2fJ9tU4E86VxRZhMGszYsJWY5WaPdZoXikNAH9if9qRqiY9CZuYg4uRTFygy_uYuTv9U_BgSuYXbjUf1J-1OPKPVPMiVJR27dvn1m81e_-3bS"/>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sharpenSoften amount="25000"/>
                        </a14:imgEffect>
                      </a14:imgLayer>
                    </a14:imgProps>
                  </a:ext>
                  <a:ext uri="{28A0092B-C50C-407E-A947-70E740481C1C}">
                    <a14:useLocalDpi xmlns:a14="http://schemas.microsoft.com/office/drawing/2010/main" val="0"/>
                  </a:ext>
                </a:extLst>
              </a:blip>
              <a:srcRect l="51133" t="5042" b="5390"/>
              <a:stretch/>
            </p:blipFill>
            <p:spPr bwMode="auto">
              <a:xfrm>
                <a:off x="6341958" y="2084453"/>
                <a:ext cx="2802042" cy="2772697"/>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線接點 17"/>
              <p:cNvCxnSpPr/>
              <p:nvPr/>
            </p:nvCxnSpPr>
            <p:spPr>
              <a:xfrm flipV="1">
                <a:off x="7217981" y="4216805"/>
                <a:ext cx="1859" cy="517075"/>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35" name="矩形 34"/>
            <p:cNvSpPr/>
            <p:nvPr/>
          </p:nvSpPr>
          <p:spPr>
            <a:xfrm>
              <a:off x="6405633" y="1500976"/>
              <a:ext cx="1313180" cy="430887"/>
            </a:xfrm>
            <a:prstGeom prst="rect">
              <a:avLst/>
            </a:prstGeom>
          </p:spPr>
          <p:txBody>
            <a:bodyPr wrap="none">
              <a:spAutoFit/>
            </a:bodyPr>
            <a:lstStyle/>
            <a:p>
              <a:r>
                <a:rPr lang="zh-TW" altLang="en-US" sz="2200" b="1" dirty="0">
                  <a:latin typeface="微軟正黑體" panose="020B0604030504040204" pitchFamily="34" charset="-120"/>
                  <a:ea typeface="微軟正黑體" panose="020B0604030504040204" pitchFamily="34" charset="-120"/>
                </a:rPr>
                <a:t>強盜分群</a:t>
              </a:r>
            </a:p>
          </p:txBody>
        </p:sp>
      </p:grpSp>
      <p:sp>
        <p:nvSpPr>
          <p:cNvPr id="40" name="文字方塊 39"/>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5367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TW" sz="2700" b="1" dirty="0" smtClean="0"/>
              <a:t>FOUR</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模型建立</a:t>
            </a:r>
          </a:p>
        </p:txBody>
      </p:sp>
      <p:sp>
        <p:nvSpPr>
          <p:cNvPr id="10" name="橢圓 9"/>
          <p:cNvSpPr/>
          <p:nvPr/>
        </p:nvSpPr>
        <p:spPr>
          <a:xfrm>
            <a:off x="100309" y="1295841"/>
            <a:ext cx="432000" cy="432000"/>
          </a:xfrm>
          <a:prstGeom prst="ellipse">
            <a:avLst/>
          </a:prstGeom>
          <a:solidFill>
            <a:srgbClr val="81D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136309" y="1331841"/>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81DC63"/>
                </a:solidFill>
              </a:rPr>
              <a:t>3</a:t>
            </a:r>
            <a:endParaRPr lang="zh-TW" altLang="en-US" dirty="0">
              <a:solidFill>
                <a:srgbClr val="81DC63"/>
              </a:solidFill>
            </a:endParaRPr>
          </a:p>
        </p:txBody>
      </p:sp>
      <p:sp>
        <p:nvSpPr>
          <p:cNvPr id="5" name="矩形 4"/>
          <p:cNvSpPr/>
          <p:nvPr/>
        </p:nvSpPr>
        <p:spPr>
          <a:xfrm>
            <a:off x="568309" y="1481131"/>
            <a:ext cx="4176143" cy="461665"/>
          </a:xfrm>
          <a:prstGeom prst="rect">
            <a:avLst/>
          </a:prstGeom>
        </p:spPr>
        <p:txBody>
          <a:bodyPr wrap="none">
            <a:spAutoFit/>
          </a:bodyPr>
          <a:lstStyle/>
          <a:p>
            <a:r>
              <a:rPr lang="en-US" altLang="zh-TW" sz="2400" b="1" dirty="0">
                <a:latin typeface="微軟正黑體" panose="020B0604030504040204" pitchFamily="34" charset="-120"/>
                <a:ea typeface="微軟正黑體" panose="020B0604030504040204" pitchFamily="34" charset="-120"/>
              </a:rPr>
              <a:t>K-means</a:t>
            </a:r>
            <a:r>
              <a:rPr lang="zh-TW" altLang="en-US" sz="2400" b="1" dirty="0">
                <a:latin typeface="微軟正黑體" panose="020B0604030504040204" pitchFamily="34" charset="-120"/>
                <a:ea typeface="微軟正黑體" panose="020B0604030504040204" pitchFamily="34" charset="-120"/>
              </a:rPr>
              <a:t>分群</a:t>
            </a:r>
            <a:r>
              <a:rPr lang="zh-TW" altLang="en-US" sz="2400" b="1" dirty="0" smtClean="0">
                <a:latin typeface="微軟正黑體" panose="020B0604030504040204" pitchFamily="34" charset="-120"/>
                <a:ea typeface="微軟正黑體" panose="020B0604030504040204" pitchFamily="34" charset="-120"/>
              </a:rPr>
              <a:t>方法</a:t>
            </a:r>
            <a:r>
              <a:rPr lang="en-US" altLang="zh-TW" sz="2400" b="1" dirty="0" smtClean="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犯罪資料</a:t>
            </a:r>
            <a:r>
              <a:rPr lang="en-US" altLang="zh-TW" sz="2400" b="1" dirty="0" smtClean="0">
                <a:latin typeface="微軟正黑體" panose="020B0604030504040204" pitchFamily="34" charset="-120"/>
                <a:ea typeface="微軟正黑體" panose="020B0604030504040204" pitchFamily="34" charset="-120"/>
              </a:rPr>
              <a:t>)</a:t>
            </a:r>
            <a:endParaRPr lang="zh-TW" altLang="en-US" sz="2400" b="1" dirty="0">
              <a:latin typeface="微軟正黑體" panose="020B0604030504040204" pitchFamily="34" charset="-120"/>
              <a:ea typeface="微軟正黑體" panose="020B0604030504040204" pitchFamily="34" charset="-120"/>
            </a:endParaRPr>
          </a:p>
        </p:txBody>
      </p:sp>
      <p:pic>
        <p:nvPicPr>
          <p:cNvPr id="8194" name="Picture 2" descr="https://lh5.googleusercontent.com/9xB4xTJ8W3_z245OjFGfxi4Kdp7KKbBagm6qeEzpjdkTFOM4Cc7Lb2EGSIePaXJH7CwO2Uxm50bCEseIOLpRosiML0NzuAE4xFulaOtw1WiZWv_P6iT75cs9IfNTBabmIQCpQa3a"/>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37650" y="2062330"/>
            <a:ext cx="8671393" cy="187057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群組 32"/>
          <p:cNvGrpSpPr/>
          <p:nvPr/>
        </p:nvGrpSpPr>
        <p:grpSpPr>
          <a:xfrm>
            <a:off x="186979" y="4152122"/>
            <a:ext cx="8722064" cy="2159437"/>
            <a:chOff x="850082" y="3730739"/>
            <a:chExt cx="7752327" cy="2083947"/>
          </a:xfrm>
          <a:solidFill>
            <a:srgbClr val="1A2B3B"/>
          </a:solidFill>
        </p:grpSpPr>
        <p:sp>
          <p:nvSpPr>
            <p:cNvPr id="34" name="矩形 33"/>
            <p:cNvSpPr/>
            <p:nvPr/>
          </p:nvSpPr>
          <p:spPr>
            <a:xfrm>
              <a:off x="850082" y="3730739"/>
              <a:ext cx="7752327" cy="2083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p:cNvSpPr txBox="1"/>
            <p:nvPr/>
          </p:nvSpPr>
          <p:spPr>
            <a:xfrm>
              <a:off x="1109284" y="3748003"/>
              <a:ext cx="7436770" cy="2049419"/>
            </a:xfrm>
            <a:prstGeom prst="rect">
              <a:avLst/>
            </a:prstGeom>
            <a:noFill/>
          </p:spPr>
          <p:txBody>
            <a:bodyPr wrap="square" rtlCol="0">
              <a:spAutoFit/>
            </a:bodyPr>
            <a:lstStyle/>
            <a:p>
              <a:pPr>
                <a:lnSpc>
                  <a:spcPct val="200000"/>
                </a:lnSpc>
              </a:pPr>
              <a:r>
                <a:rPr lang="zh-TW" altLang="en-US" sz="2200" b="1" dirty="0">
                  <a:solidFill>
                    <a:schemeClr val="bg1"/>
                  </a:solidFill>
                  <a:latin typeface="微軟正黑體" panose="020B0604030504040204" pitchFamily="34" charset="-120"/>
                  <a:ea typeface="微軟正黑體" panose="020B0604030504040204" pitchFamily="34" charset="-120"/>
                </a:rPr>
                <a:t>將整合資料之犯罪內容進行分群動作，根據</a:t>
              </a:r>
              <a:r>
                <a:rPr lang="en-US" altLang="zh-TW" sz="2200" b="1" dirty="0">
                  <a:solidFill>
                    <a:schemeClr val="bg1"/>
                  </a:solidFill>
                  <a:latin typeface="微軟正黑體" panose="020B0604030504040204" pitchFamily="34" charset="-120"/>
                  <a:ea typeface="微軟正黑體" panose="020B0604030504040204" pitchFamily="34" charset="-120"/>
                </a:rPr>
                <a:t>K-means</a:t>
              </a:r>
              <a:r>
                <a:rPr lang="zh-TW" altLang="en-US" sz="2200" b="1" dirty="0">
                  <a:solidFill>
                    <a:schemeClr val="bg1"/>
                  </a:solidFill>
                  <a:latin typeface="微軟正黑體" panose="020B0604030504040204" pitchFamily="34" charset="-120"/>
                  <a:ea typeface="微軟正黑體" panose="020B0604030504040204" pitchFamily="34" charset="-120"/>
                </a:rPr>
                <a:t>，分為</a:t>
              </a:r>
              <a:r>
                <a:rPr lang="en-US" altLang="zh-TW" sz="2200" b="1" dirty="0">
                  <a:solidFill>
                    <a:schemeClr val="bg1"/>
                  </a:solidFill>
                  <a:latin typeface="微軟正黑體" panose="020B0604030504040204" pitchFamily="34" charset="-120"/>
                  <a:ea typeface="微軟正黑體" panose="020B0604030504040204" pitchFamily="34" charset="-120"/>
                </a:rPr>
                <a:t>5</a:t>
              </a:r>
              <a:r>
                <a:rPr lang="zh-TW" altLang="en-US" sz="2200" b="1" dirty="0">
                  <a:solidFill>
                    <a:schemeClr val="bg1"/>
                  </a:solidFill>
                  <a:latin typeface="微軟正黑體" panose="020B0604030504040204" pitchFamily="34" charset="-120"/>
                  <a:ea typeface="微軟正黑體" panose="020B0604030504040204" pitchFamily="34" charset="-120"/>
                </a:rPr>
                <a:t>個群別，</a:t>
              </a:r>
              <a:r>
                <a:rPr lang="zh-TW" altLang="en-US" sz="2200" b="1" dirty="0" smtClean="0">
                  <a:solidFill>
                    <a:schemeClr val="bg1"/>
                  </a:solidFill>
                  <a:latin typeface="微軟正黑體" panose="020B0604030504040204" pitchFamily="34" charset="-120"/>
                  <a:ea typeface="微軟正黑體" panose="020B0604030504040204" pitchFamily="34" charset="-120"/>
                </a:rPr>
                <a:t>其中</a:t>
              </a:r>
              <a:r>
                <a:rPr lang="en-US" altLang="zh-TW" sz="2200" b="1" dirty="0" smtClean="0">
                  <a:solidFill>
                    <a:schemeClr val="bg1"/>
                  </a:solidFill>
                  <a:latin typeface="微軟正黑體" panose="020B0604030504040204" pitchFamily="34" charset="-120"/>
                  <a:ea typeface="微軟正黑體" panose="020B0604030504040204" pitchFamily="34" charset="-120"/>
                </a:rPr>
                <a:t>“0”</a:t>
              </a:r>
              <a:r>
                <a:rPr lang="zh-TW" altLang="en-US" sz="2200" b="1" dirty="0" smtClean="0">
                  <a:solidFill>
                    <a:schemeClr val="bg1"/>
                  </a:solidFill>
                  <a:latin typeface="微軟正黑體" panose="020B0604030504040204" pitchFamily="34" charset="-120"/>
                  <a:ea typeface="微軟正黑體" panose="020B0604030504040204" pitchFamily="34" charset="-120"/>
                </a:rPr>
                <a:t>表示</a:t>
              </a:r>
              <a:r>
                <a:rPr lang="zh-TW" altLang="en-US" sz="2200" b="1" dirty="0">
                  <a:solidFill>
                    <a:schemeClr val="bg1"/>
                  </a:solidFill>
                  <a:latin typeface="微軟正黑體" panose="020B0604030504040204" pitchFamily="34" charset="-120"/>
                  <a:ea typeface="微軟正黑體" panose="020B0604030504040204" pitchFamily="34" charset="-120"/>
                </a:rPr>
                <a:t>為該區域無發生犯罪案件，</a:t>
              </a:r>
              <a:r>
                <a:rPr lang="zh-TW" altLang="en-US" sz="2200" b="1" dirty="0" smtClean="0">
                  <a:solidFill>
                    <a:schemeClr val="bg1"/>
                  </a:solidFill>
                  <a:latin typeface="微軟正黑體" panose="020B0604030504040204" pitchFamily="34" charset="-120"/>
                  <a:ea typeface="微軟正黑體" panose="020B0604030504040204" pitchFamily="34" charset="-120"/>
                </a:rPr>
                <a:t>而</a:t>
              </a:r>
              <a:r>
                <a:rPr lang="en-US" altLang="zh-TW" sz="2200" b="1" dirty="0" smtClean="0">
                  <a:solidFill>
                    <a:schemeClr val="bg1"/>
                  </a:solidFill>
                  <a:latin typeface="微軟正黑體" panose="020B0604030504040204" pitchFamily="34" charset="-120"/>
                  <a:ea typeface="微軟正黑體" panose="020B0604030504040204" pitchFamily="34" charset="-120"/>
                </a:rPr>
                <a:t>“1”~“4”</a:t>
              </a:r>
              <a:r>
                <a:rPr lang="zh-TW" altLang="en-US" sz="2200" b="1" dirty="0" smtClean="0">
                  <a:solidFill>
                    <a:schemeClr val="bg1"/>
                  </a:solidFill>
                  <a:latin typeface="微軟正黑體" panose="020B0604030504040204" pitchFamily="34" charset="-120"/>
                  <a:ea typeface="微軟正黑體" panose="020B0604030504040204" pitchFamily="34" charset="-120"/>
                </a:rPr>
                <a:t>依序</a:t>
              </a:r>
              <a:r>
                <a:rPr lang="zh-TW" altLang="en-US" sz="2200" b="1" dirty="0">
                  <a:solidFill>
                    <a:schemeClr val="bg1"/>
                  </a:solidFill>
                  <a:latin typeface="微軟正黑體" panose="020B0604030504040204" pitchFamily="34" charset="-120"/>
                  <a:ea typeface="微軟正黑體" panose="020B0604030504040204" pitchFamily="34" charset="-120"/>
                </a:rPr>
                <a:t>代表由低到高的案件數排序分</a:t>
              </a:r>
              <a:r>
                <a:rPr lang="zh-TW" altLang="en-US" sz="2200" b="1" dirty="0" smtClean="0">
                  <a:solidFill>
                    <a:schemeClr val="bg1"/>
                  </a:solidFill>
                  <a:latin typeface="微軟正黑體" panose="020B0604030504040204" pitchFamily="34" charset="-120"/>
                  <a:ea typeface="微軟正黑體" panose="020B0604030504040204" pitchFamily="34" charset="-120"/>
                </a:rPr>
                <a:t>群。</a:t>
              </a:r>
              <a:endParaRPr lang="zh-TW" altLang="en-US" sz="2200" b="1" dirty="0">
                <a:solidFill>
                  <a:schemeClr val="bg1"/>
                </a:solidFill>
                <a:latin typeface="微軟正黑體" panose="020B0604030504040204" pitchFamily="34" charset="-120"/>
                <a:ea typeface="微軟正黑體" panose="020B0604030504040204" pitchFamily="34" charset="-120"/>
              </a:endParaRPr>
            </a:p>
          </p:txBody>
        </p:sp>
      </p:grpSp>
      <p:sp>
        <p:nvSpPr>
          <p:cNvPr id="12" name="文字方塊 11"/>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8046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TW" sz="2700" b="1" dirty="0" smtClean="0"/>
              <a:t>FOUR</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模型建立</a:t>
            </a:r>
          </a:p>
        </p:txBody>
      </p:sp>
      <p:sp>
        <p:nvSpPr>
          <p:cNvPr id="10" name="橢圓 9"/>
          <p:cNvSpPr/>
          <p:nvPr/>
        </p:nvSpPr>
        <p:spPr>
          <a:xfrm>
            <a:off x="100309" y="1295841"/>
            <a:ext cx="432000" cy="432000"/>
          </a:xfrm>
          <a:prstGeom prst="ellipse">
            <a:avLst/>
          </a:prstGeom>
          <a:solidFill>
            <a:srgbClr val="81D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136309" y="1331841"/>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81DC63"/>
                </a:solidFill>
              </a:rPr>
              <a:t>3</a:t>
            </a:r>
            <a:endParaRPr lang="zh-TW" altLang="en-US" dirty="0">
              <a:solidFill>
                <a:srgbClr val="81DC63"/>
              </a:solidFill>
            </a:endParaRPr>
          </a:p>
        </p:txBody>
      </p:sp>
      <p:sp>
        <p:nvSpPr>
          <p:cNvPr id="5" name="矩形 4"/>
          <p:cNvSpPr/>
          <p:nvPr/>
        </p:nvSpPr>
        <p:spPr>
          <a:xfrm>
            <a:off x="568309" y="1481131"/>
            <a:ext cx="4571829" cy="461665"/>
          </a:xfrm>
          <a:prstGeom prst="rect">
            <a:avLst/>
          </a:prstGeom>
        </p:spPr>
        <p:txBody>
          <a:bodyPr wrap="none">
            <a:spAutoFit/>
          </a:bodyPr>
          <a:lstStyle/>
          <a:p>
            <a:r>
              <a:rPr lang="en-US" altLang="zh-TW" sz="2400" b="1" dirty="0">
                <a:latin typeface="微軟正黑體" panose="020B0604030504040204" pitchFamily="34" charset="-120"/>
                <a:ea typeface="微軟正黑體" panose="020B0604030504040204" pitchFamily="34" charset="-120"/>
              </a:rPr>
              <a:t>FP-GROWTH</a:t>
            </a:r>
            <a:r>
              <a:rPr lang="zh-TW" altLang="en-US" sz="2400" b="1" dirty="0">
                <a:latin typeface="微軟正黑體" panose="020B0604030504040204" pitchFamily="34" charset="-120"/>
                <a:ea typeface="微軟正黑體" panose="020B0604030504040204" pitchFamily="34" charset="-120"/>
              </a:rPr>
              <a:t>關聯規則分析方法</a:t>
            </a:r>
          </a:p>
        </p:txBody>
      </p:sp>
      <p:pic>
        <p:nvPicPr>
          <p:cNvPr id="9218" name="Picture 2" descr="https://lh5.googleusercontent.com/XDl7q_TL57iYbv73s_FiybJh3SJJIpTPx-An2CtOpJLkkkZhMOR1sMC98X9dlTNWqjgt7KVirz0HaFuq0ejF1XnnPHKiugi7SoB0Id2-xjJDCkzgr5fQOLVy_qjMz0NhYTjLvKps"/>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b="17462"/>
          <a:stretch/>
        </p:blipFill>
        <p:spPr bwMode="auto">
          <a:xfrm>
            <a:off x="100309" y="1948384"/>
            <a:ext cx="5734050" cy="289312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群組 11"/>
          <p:cNvGrpSpPr/>
          <p:nvPr/>
        </p:nvGrpSpPr>
        <p:grpSpPr>
          <a:xfrm>
            <a:off x="2584049" y="3277941"/>
            <a:ext cx="6506130" cy="3731313"/>
            <a:chOff x="-5337300" y="4629789"/>
            <a:chExt cx="13939711" cy="3636277"/>
          </a:xfrm>
          <a:solidFill>
            <a:srgbClr val="1A2B3B"/>
          </a:solidFill>
        </p:grpSpPr>
        <p:sp>
          <p:nvSpPr>
            <p:cNvPr id="13" name="矩形 12"/>
            <p:cNvSpPr/>
            <p:nvPr/>
          </p:nvSpPr>
          <p:spPr>
            <a:xfrm>
              <a:off x="-5337300" y="4642530"/>
              <a:ext cx="13939711" cy="34152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4944408" y="4629789"/>
              <a:ext cx="13153926" cy="3636277"/>
            </a:xfrm>
            <a:prstGeom prst="rect">
              <a:avLst/>
            </a:prstGeom>
            <a:noFill/>
          </p:spPr>
          <p:txBody>
            <a:bodyPr wrap="square" rtlCol="0">
              <a:spAutoFit/>
            </a:bodyPr>
            <a:lstStyle/>
            <a:p>
              <a:pPr>
                <a:lnSpc>
                  <a:spcPct val="200000"/>
                </a:lnSpc>
              </a:pPr>
              <a:r>
                <a:rPr lang="zh-TW" altLang="en-US" sz="2200" b="1" dirty="0">
                  <a:solidFill>
                    <a:schemeClr val="bg1"/>
                  </a:solidFill>
                  <a:latin typeface="微軟正黑體" panose="020B0604030504040204" pitchFamily="34" charset="-120"/>
                  <a:ea typeface="微軟正黑體" panose="020B0604030504040204" pitchFamily="34" charset="-120"/>
                </a:rPr>
                <a:t>透過</a:t>
              </a:r>
              <a:r>
                <a:rPr lang="en-US" altLang="zh-TW" sz="2200" b="1" dirty="0">
                  <a:solidFill>
                    <a:schemeClr val="bg1"/>
                  </a:solidFill>
                  <a:latin typeface="微軟正黑體" panose="020B0604030504040204" pitchFamily="34" charset="-120"/>
                  <a:ea typeface="微軟正黑體" panose="020B0604030504040204" pitchFamily="34" charset="-120"/>
                </a:rPr>
                <a:t>WEKA</a:t>
              </a:r>
              <a:r>
                <a:rPr lang="zh-TW" altLang="en-US" sz="2200" b="1" dirty="0">
                  <a:solidFill>
                    <a:schemeClr val="bg1"/>
                  </a:solidFill>
                  <a:latin typeface="微軟正黑體" panose="020B0604030504040204" pitchFamily="34" charset="-120"/>
                  <a:ea typeface="微軟正黑體" panose="020B0604030504040204" pitchFamily="34" charset="-120"/>
                </a:rPr>
                <a:t>所提供的</a:t>
              </a:r>
              <a:r>
                <a:rPr lang="en-US" altLang="zh-TW" sz="2200" b="1" dirty="0">
                  <a:solidFill>
                    <a:schemeClr val="bg1"/>
                  </a:solidFill>
                  <a:latin typeface="微軟正黑體" panose="020B0604030504040204" pitchFamily="34" charset="-120"/>
                  <a:ea typeface="微軟正黑體" panose="020B0604030504040204" pitchFamily="34" charset="-120"/>
                </a:rPr>
                <a:t>FP-GROWTH</a:t>
              </a:r>
              <a:r>
                <a:rPr lang="zh-TW" altLang="en-US" sz="2200" b="1" dirty="0">
                  <a:solidFill>
                    <a:schemeClr val="bg1"/>
                  </a:solidFill>
                  <a:latin typeface="微軟正黑體" panose="020B0604030504040204" pitchFamily="34" charset="-120"/>
                  <a:ea typeface="微軟正黑體" panose="020B0604030504040204" pitchFamily="34" charset="-120"/>
                </a:rPr>
                <a:t>演算法，將資料格式整理好後，使用</a:t>
              </a:r>
              <a:r>
                <a:rPr lang="en-US" altLang="zh-TW" sz="2200" b="1" dirty="0">
                  <a:solidFill>
                    <a:schemeClr val="bg1"/>
                  </a:solidFill>
                  <a:latin typeface="微軟正黑體" panose="020B0604030504040204" pitchFamily="34" charset="-120"/>
                  <a:ea typeface="微軟正黑體" panose="020B0604030504040204" pitchFamily="34" charset="-120"/>
                </a:rPr>
                <a:t>WEKA</a:t>
              </a:r>
              <a:r>
                <a:rPr lang="zh-TW" altLang="en-US" sz="2200" b="1" dirty="0">
                  <a:solidFill>
                    <a:schemeClr val="bg1"/>
                  </a:solidFill>
                  <a:latin typeface="微軟正黑體" panose="020B0604030504040204" pitchFamily="34" charset="-120"/>
                  <a:ea typeface="微軟正黑體" panose="020B0604030504040204" pitchFamily="34" charset="-120"/>
                </a:rPr>
                <a:t>進行分析，由於支持度是根據出現於資料集內的次數而進行篩選，而本資料集內有部分群體的資料是較少的，因此決定將支持度以及信賴度設為</a:t>
              </a:r>
              <a:r>
                <a:rPr lang="en-US" altLang="zh-TW" sz="2200" b="1" dirty="0" smtClean="0">
                  <a:solidFill>
                    <a:schemeClr val="bg1"/>
                  </a:solidFill>
                  <a:latin typeface="微軟正黑體" panose="020B0604030504040204" pitchFamily="34" charset="-120"/>
                  <a:ea typeface="微軟正黑體" panose="020B0604030504040204" pitchFamily="34" charset="-120"/>
                </a:rPr>
                <a:t>0.01</a:t>
              </a:r>
              <a:r>
                <a:rPr lang="zh-TW" altLang="en-US" sz="2200" b="1" dirty="0" smtClean="0">
                  <a:solidFill>
                    <a:schemeClr val="bg1"/>
                  </a:solidFill>
                  <a:latin typeface="微軟正黑體" panose="020B0604030504040204" pitchFamily="34" charset="-120"/>
                  <a:ea typeface="微軟正黑體" panose="020B0604030504040204" pitchFamily="34" charset="-120"/>
                </a:rPr>
                <a:t>。</a:t>
              </a:r>
              <a:endParaRPr lang="zh-TW" altLang="en-US" sz="2200" b="1" dirty="0">
                <a:solidFill>
                  <a:schemeClr val="bg1"/>
                </a:solidFill>
                <a:latin typeface="微軟正黑體" panose="020B0604030504040204" pitchFamily="34" charset="-120"/>
                <a:ea typeface="微軟正黑體" panose="020B0604030504040204" pitchFamily="34" charset="-120"/>
              </a:endParaRPr>
            </a:p>
          </p:txBody>
        </p:sp>
      </p:grpSp>
      <p:pic>
        <p:nvPicPr>
          <p:cNvPr id="16" name="Picture 2" descr="https://lh5.googleusercontent.com/XDl7q_TL57iYbv73s_FiybJh3SJJIpTPx-An2CtOpJLkkkZhMOR1sMC98X9dlTNWqjgt7KVirz0HaFuq0ejF1XnnPHKiugi7SoB0Id2-xjJDCkzgr5fQOLVy_qjMz0NhYTjLvKps"/>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r="12901" b="67276"/>
          <a:stretch/>
        </p:blipFill>
        <p:spPr bwMode="auto">
          <a:xfrm>
            <a:off x="44695" y="2811829"/>
            <a:ext cx="9045483" cy="233636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2351541" y="2296555"/>
            <a:ext cx="4621161" cy="3628103"/>
            <a:chOff x="2351541" y="2296555"/>
            <a:chExt cx="4621161" cy="3628103"/>
          </a:xfrm>
        </p:grpSpPr>
        <p:sp>
          <p:nvSpPr>
            <p:cNvPr id="6" name="禁止標誌 5"/>
            <p:cNvSpPr/>
            <p:nvPr/>
          </p:nvSpPr>
          <p:spPr>
            <a:xfrm>
              <a:off x="2351541" y="2296555"/>
              <a:ext cx="4621161" cy="3628103"/>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 name="文字方塊 6"/>
            <p:cNvSpPr txBox="1"/>
            <p:nvPr/>
          </p:nvSpPr>
          <p:spPr>
            <a:xfrm>
              <a:off x="3749050" y="3805326"/>
              <a:ext cx="1826141" cy="584775"/>
            </a:xfrm>
            <a:prstGeom prst="rect">
              <a:avLst/>
            </a:prstGeom>
            <a:noFill/>
          </p:spPr>
          <p:txBody>
            <a:bodyPr wrap="none" rtlCol="0">
              <a:spAutoFit/>
            </a:bodyPr>
            <a:lstStyle/>
            <a:p>
              <a:r>
                <a:rPr lang="zh-TW" altLang="en-US" sz="3200" b="1" dirty="0">
                  <a:latin typeface="微軟正黑體" panose="020B0604030504040204" pitchFamily="34" charset="-120"/>
                  <a:ea typeface="微軟正黑體" panose="020B0604030504040204" pitchFamily="34" charset="-120"/>
                </a:rPr>
                <a:t>不利閱讀</a:t>
              </a:r>
            </a:p>
          </p:txBody>
        </p:sp>
      </p:grpSp>
      <p:sp>
        <p:nvSpPr>
          <p:cNvPr id="15" name="文字方塊 14"/>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4655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218"/>
                                        </p:tgtEl>
                                      </p:cBhvr>
                                    </p:animEffect>
                                    <p:set>
                                      <p:cBhvr>
                                        <p:cTn id="7" dur="1" fill="hold">
                                          <p:stCondLst>
                                            <p:cond delay="499"/>
                                          </p:stCondLst>
                                        </p:cTn>
                                        <p:tgtEl>
                                          <p:spTgt spid="921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TW" sz="2700" b="1" dirty="0" smtClean="0"/>
              <a:t>FOUR</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模型建立</a:t>
            </a:r>
          </a:p>
        </p:txBody>
      </p:sp>
      <p:sp>
        <p:nvSpPr>
          <p:cNvPr id="10" name="橢圓 9"/>
          <p:cNvSpPr/>
          <p:nvPr/>
        </p:nvSpPr>
        <p:spPr>
          <a:xfrm>
            <a:off x="100309" y="1295841"/>
            <a:ext cx="432000" cy="432000"/>
          </a:xfrm>
          <a:prstGeom prst="ellipse">
            <a:avLst/>
          </a:prstGeom>
          <a:solidFill>
            <a:srgbClr val="81D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136309" y="1331841"/>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81DC63"/>
                </a:solidFill>
              </a:rPr>
              <a:t>3</a:t>
            </a:r>
            <a:endParaRPr lang="zh-TW" altLang="en-US" dirty="0">
              <a:solidFill>
                <a:srgbClr val="81DC63"/>
              </a:solidFill>
            </a:endParaRPr>
          </a:p>
        </p:txBody>
      </p:sp>
      <p:sp>
        <p:nvSpPr>
          <p:cNvPr id="5" name="矩形 4"/>
          <p:cNvSpPr/>
          <p:nvPr/>
        </p:nvSpPr>
        <p:spPr>
          <a:xfrm>
            <a:off x="568309" y="1481131"/>
            <a:ext cx="3226140" cy="461665"/>
          </a:xfrm>
          <a:prstGeom prst="rect">
            <a:avLst/>
          </a:prstGeom>
        </p:spPr>
        <p:txBody>
          <a:bodyPr wrap="none">
            <a:spAutoFit/>
          </a:bodyPr>
          <a:lstStyle/>
          <a:p>
            <a:r>
              <a:rPr lang="en-US" altLang="zh-TW" sz="2400" b="1" dirty="0">
                <a:latin typeface="微軟正黑體" panose="020B0604030504040204" pitchFamily="34" charset="-120"/>
                <a:ea typeface="微軟正黑體" panose="020B0604030504040204" pitchFamily="34" charset="-120"/>
              </a:rPr>
              <a:t>CORTANA</a:t>
            </a:r>
            <a:r>
              <a:rPr lang="zh-TW" altLang="en-US" sz="2400" b="1" dirty="0">
                <a:latin typeface="微軟正黑體" panose="020B0604030504040204" pitchFamily="34" charset="-120"/>
                <a:ea typeface="微軟正黑體" panose="020B0604030504040204" pitchFamily="34" charset="-120"/>
              </a:rPr>
              <a:t>子群組探勘</a:t>
            </a:r>
          </a:p>
        </p:txBody>
      </p:sp>
      <p:grpSp>
        <p:nvGrpSpPr>
          <p:cNvPr id="9" name="群組 8"/>
          <p:cNvGrpSpPr/>
          <p:nvPr/>
        </p:nvGrpSpPr>
        <p:grpSpPr>
          <a:xfrm>
            <a:off x="5368412" y="4503174"/>
            <a:ext cx="3618271" cy="2192593"/>
            <a:chOff x="5368412" y="4503174"/>
            <a:chExt cx="3618271" cy="2192593"/>
          </a:xfrm>
        </p:grpSpPr>
        <p:sp>
          <p:nvSpPr>
            <p:cNvPr id="17" name="矩形 16"/>
            <p:cNvSpPr/>
            <p:nvPr/>
          </p:nvSpPr>
          <p:spPr>
            <a:xfrm>
              <a:off x="5368412" y="4503174"/>
              <a:ext cx="3618271" cy="2192593"/>
            </a:xfrm>
            <a:prstGeom prst="rect">
              <a:avLst/>
            </a:prstGeom>
            <a:solidFill>
              <a:srgbClr val="1A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5505609" y="4512861"/>
              <a:ext cx="3269227" cy="2019142"/>
            </a:xfrm>
            <a:prstGeom prst="rect">
              <a:avLst/>
            </a:prstGeom>
          </p:spPr>
          <p:txBody>
            <a:bodyPr wrap="square">
              <a:spAutoFit/>
            </a:bodyPr>
            <a:lstStyle/>
            <a:p>
              <a:pPr>
                <a:lnSpc>
                  <a:spcPct val="200000"/>
                </a:lnSpc>
              </a:pPr>
              <a:r>
                <a:rPr lang="zh-TW" altLang="en-US" sz="2200" b="1" dirty="0">
                  <a:solidFill>
                    <a:schemeClr val="bg1"/>
                  </a:solidFill>
                  <a:latin typeface="微軟正黑體" panose="020B0604030504040204" pitchFamily="34" charset="-120"/>
                  <a:ea typeface="微軟正黑體" panose="020B0604030504040204" pitchFamily="34" charset="-120"/>
                </a:rPr>
                <a:t>我們可以分析出更為簡潔明瞭的關聯規則出來，且可針對某一群體進行分析。</a:t>
              </a:r>
            </a:p>
          </p:txBody>
        </p:sp>
      </p:grpSp>
      <p:pic>
        <p:nvPicPr>
          <p:cNvPr id="7" name="圖片 6"/>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95" t="1043" r="407" b="294"/>
          <a:stretch/>
        </p:blipFill>
        <p:spPr>
          <a:xfrm>
            <a:off x="274004" y="2230630"/>
            <a:ext cx="8712679" cy="1959272"/>
          </a:xfrm>
          <a:prstGeom prst="rect">
            <a:avLst/>
          </a:prstGeom>
        </p:spPr>
      </p:pic>
      <p:sp>
        <p:nvSpPr>
          <p:cNvPr id="12" name="文字方塊 11"/>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23</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5176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lh4.googleusercontent.com/trQiZMbqaqVCqejt81Pb5kuIwuK5cYeWhmHN4LbmCd3ZbVSJkC1BmqeY4uQllL9txQ9zxd6gWYZYeJS_NBoRssrSnzX0k7_uwaLA9wzLMXzo39f3s5V58ZW3DkKxUMPq8BCRfEk7"/>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r="18722" b="50095"/>
          <a:stretch/>
        </p:blipFill>
        <p:spPr bwMode="auto">
          <a:xfrm>
            <a:off x="591237" y="3857839"/>
            <a:ext cx="7990101" cy="277893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TW" sz="2700" b="1" dirty="0" smtClean="0"/>
              <a:t>FOUR</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模型建立</a:t>
            </a:r>
          </a:p>
        </p:txBody>
      </p:sp>
      <p:grpSp>
        <p:nvGrpSpPr>
          <p:cNvPr id="13" name="群組 12"/>
          <p:cNvGrpSpPr/>
          <p:nvPr/>
        </p:nvGrpSpPr>
        <p:grpSpPr>
          <a:xfrm>
            <a:off x="176980" y="3205316"/>
            <a:ext cx="1730477" cy="904568"/>
            <a:chOff x="176980" y="3205316"/>
            <a:chExt cx="1730477" cy="904568"/>
          </a:xfrm>
        </p:grpSpPr>
        <p:sp>
          <p:nvSpPr>
            <p:cNvPr id="6" name="橢圓 5"/>
            <p:cNvSpPr/>
            <p:nvPr/>
          </p:nvSpPr>
          <p:spPr>
            <a:xfrm>
              <a:off x="1170038" y="3857839"/>
              <a:ext cx="511278" cy="2520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圓角矩形圖說文字 7"/>
            <p:cNvSpPr/>
            <p:nvPr/>
          </p:nvSpPr>
          <p:spPr>
            <a:xfrm>
              <a:off x="176980" y="3205316"/>
              <a:ext cx="1730477" cy="412955"/>
            </a:xfrm>
            <a:prstGeom prst="wedgeRoundRectCallout">
              <a:avLst>
                <a:gd name="adj1" fmla="val 26326"/>
                <a:gd name="adj2" fmla="val 102976"/>
                <a:gd name="adj3" fmla="val 1666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關聯了幾個屬性</a:t>
              </a:r>
            </a:p>
          </p:txBody>
        </p:sp>
      </p:grpSp>
      <p:grpSp>
        <p:nvGrpSpPr>
          <p:cNvPr id="16" name="群組 15"/>
          <p:cNvGrpSpPr/>
          <p:nvPr/>
        </p:nvGrpSpPr>
        <p:grpSpPr>
          <a:xfrm>
            <a:off x="943895" y="2045110"/>
            <a:ext cx="1967826" cy="2056739"/>
            <a:chOff x="304798" y="2053145"/>
            <a:chExt cx="1967826" cy="2056739"/>
          </a:xfrm>
        </p:grpSpPr>
        <p:sp>
          <p:nvSpPr>
            <p:cNvPr id="18" name="橢圓 17"/>
            <p:cNvSpPr/>
            <p:nvPr/>
          </p:nvSpPr>
          <p:spPr>
            <a:xfrm>
              <a:off x="1170037" y="3873909"/>
              <a:ext cx="737419" cy="2359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圓角矩形圖說文字 18"/>
            <p:cNvSpPr/>
            <p:nvPr/>
          </p:nvSpPr>
          <p:spPr>
            <a:xfrm>
              <a:off x="304798" y="2053145"/>
              <a:ext cx="1967826" cy="949711"/>
            </a:xfrm>
            <a:prstGeom prst="wedgeRoundRectCallout">
              <a:avLst>
                <a:gd name="adj1" fmla="val 13129"/>
                <a:gd name="adj2" fmla="val 137126"/>
                <a:gd name="adj3" fmla="val 1666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zh-TW" altLang="en-US" sz="1600" b="1" dirty="0">
                  <a:solidFill>
                    <a:schemeClr val="tx1"/>
                  </a:solidFill>
                  <a:latin typeface="微軟正黑體" panose="020B0604030504040204" pitchFamily="34" charset="-120"/>
                  <a:ea typeface="微軟正黑體" panose="020B0604030504040204" pitchFamily="34" charset="-120"/>
                </a:rPr>
                <a:t>整個資料集中有多少資料符合該條件</a:t>
              </a:r>
            </a:p>
          </p:txBody>
        </p:sp>
      </p:grpSp>
      <p:grpSp>
        <p:nvGrpSpPr>
          <p:cNvPr id="20" name="群組 19"/>
          <p:cNvGrpSpPr/>
          <p:nvPr/>
        </p:nvGrpSpPr>
        <p:grpSpPr>
          <a:xfrm>
            <a:off x="2802192" y="2106798"/>
            <a:ext cx="2526883" cy="1995051"/>
            <a:chOff x="1170038" y="2114833"/>
            <a:chExt cx="2526883" cy="1995051"/>
          </a:xfrm>
        </p:grpSpPr>
        <p:sp>
          <p:nvSpPr>
            <p:cNvPr id="21" name="橢圓 20"/>
            <p:cNvSpPr/>
            <p:nvPr/>
          </p:nvSpPr>
          <p:spPr>
            <a:xfrm>
              <a:off x="1170038" y="3873909"/>
              <a:ext cx="698246" cy="2359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圓角矩形圖說文字 21"/>
            <p:cNvSpPr/>
            <p:nvPr/>
          </p:nvSpPr>
          <p:spPr>
            <a:xfrm>
              <a:off x="1356842" y="2114833"/>
              <a:ext cx="2340079" cy="837539"/>
            </a:xfrm>
            <a:prstGeom prst="wedgeRoundRectCallout">
              <a:avLst>
                <a:gd name="adj1" fmla="val -43178"/>
                <a:gd name="adj2" fmla="val 156135"/>
                <a:gd name="adj3" fmla="val 1666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zh-TW" altLang="en-US" sz="1600" b="1" dirty="0">
                  <a:solidFill>
                    <a:schemeClr val="tx1"/>
                  </a:solidFill>
                  <a:latin typeface="微軟正黑體" panose="020B0604030504040204" pitchFamily="34" charset="-120"/>
                  <a:ea typeface="微軟正黑體" panose="020B0604030504040204" pitchFamily="34" charset="-120"/>
                </a:rPr>
                <a:t>使用的統計方式針對該子群組分析出的品質</a:t>
              </a:r>
            </a:p>
          </p:txBody>
        </p:sp>
      </p:grpSp>
      <p:grpSp>
        <p:nvGrpSpPr>
          <p:cNvPr id="23" name="群組 22"/>
          <p:cNvGrpSpPr/>
          <p:nvPr/>
        </p:nvGrpSpPr>
        <p:grpSpPr>
          <a:xfrm>
            <a:off x="3696923" y="3325100"/>
            <a:ext cx="1779648" cy="767128"/>
            <a:chOff x="1170037" y="3342756"/>
            <a:chExt cx="1779648" cy="767128"/>
          </a:xfrm>
        </p:grpSpPr>
        <p:sp>
          <p:nvSpPr>
            <p:cNvPr id="24" name="橢圓 23"/>
            <p:cNvSpPr/>
            <p:nvPr/>
          </p:nvSpPr>
          <p:spPr>
            <a:xfrm>
              <a:off x="1170037" y="3875495"/>
              <a:ext cx="825915" cy="2343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圓角矩形圖說文字 24"/>
            <p:cNvSpPr/>
            <p:nvPr/>
          </p:nvSpPr>
          <p:spPr>
            <a:xfrm>
              <a:off x="1170037" y="3342756"/>
              <a:ext cx="1779648" cy="412955"/>
            </a:xfrm>
            <a:prstGeom prst="wedgeRoundRectCallout">
              <a:avLst>
                <a:gd name="adj1" fmla="val -32288"/>
                <a:gd name="adj2" fmla="val 74405"/>
                <a:gd name="adj3" fmla="val 1666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latin typeface="微軟正黑體" panose="020B0604030504040204" pitchFamily="34" charset="-120"/>
                  <a:ea typeface="微軟正黑體" panose="020B0604030504040204" pitchFamily="34" charset="-120"/>
                </a:rPr>
                <a:t>Positives/Depth</a:t>
              </a:r>
              <a:endParaRPr lang="zh-TW" altLang="en-US" sz="1600" b="1" dirty="0">
                <a:solidFill>
                  <a:schemeClr val="tx1"/>
                </a:solidFill>
                <a:latin typeface="微軟正黑體" panose="020B0604030504040204" pitchFamily="34" charset="-120"/>
                <a:ea typeface="微軟正黑體" panose="020B0604030504040204" pitchFamily="34" charset="-120"/>
              </a:endParaRPr>
            </a:p>
          </p:txBody>
        </p:sp>
      </p:grpSp>
      <p:grpSp>
        <p:nvGrpSpPr>
          <p:cNvPr id="26" name="群組 25"/>
          <p:cNvGrpSpPr/>
          <p:nvPr/>
        </p:nvGrpSpPr>
        <p:grpSpPr>
          <a:xfrm>
            <a:off x="6850861" y="3275236"/>
            <a:ext cx="1730477" cy="826613"/>
            <a:chOff x="446257" y="3283271"/>
            <a:chExt cx="1730477" cy="826613"/>
          </a:xfrm>
        </p:grpSpPr>
        <p:sp>
          <p:nvSpPr>
            <p:cNvPr id="27" name="橢圓 26"/>
            <p:cNvSpPr/>
            <p:nvPr/>
          </p:nvSpPr>
          <p:spPr>
            <a:xfrm>
              <a:off x="1170037" y="3873909"/>
              <a:ext cx="802443" cy="2359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圓角矩形圖說文字 27"/>
            <p:cNvSpPr/>
            <p:nvPr/>
          </p:nvSpPr>
          <p:spPr>
            <a:xfrm>
              <a:off x="446257" y="3283271"/>
              <a:ext cx="1730477" cy="412955"/>
            </a:xfrm>
            <a:prstGeom prst="wedgeRoundRectCallout">
              <a:avLst>
                <a:gd name="adj1" fmla="val -639"/>
                <a:gd name="adj2" fmla="val 92894"/>
                <a:gd name="adj3" fmla="val 1666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微軟正黑體" panose="020B0604030504040204" pitchFamily="34" charset="-120"/>
                  <a:ea typeface="微軟正黑體" panose="020B0604030504040204" pitchFamily="34" charset="-120"/>
                </a:rPr>
                <a:t>關聯分析的屬性</a:t>
              </a:r>
            </a:p>
          </p:txBody>
        </p:sp>
      </p:grpSp>
      <p:grpSp>
        <p:nvGrpSpPr>
          <p:cNvPr id="29" name="群組 28"/>
          <p:cNvGrpSpPr/>
          <p:nvPr/>
        </p:nvGrpSpPr>
        <p:grpSpPr>
          <a:xfrm>
            <a:off x="4653205" y="2343629"/>
            <a:ext cx="3322657" cy="1758220"/>
            <a:chOff x="1170037" y="2351664"/>
            <a:chExt cx="3322657" cy="1758220"/>
          </a:xfrm>
        </p:grpSpPr>
        <p:sp>
          <p:nvSpPr>
            <p:cNvPr id="30" name="橢圓 29"/>
            <p:cNvSpPr/>
            <p:nvPr/>
          </p:nvSpPr>
          <p:spPr>
            <a:xfrm>
              <a:off x="1170037" y="3875495"/>
              <a:ext cx="825915" cy="2343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圓角矩形圖說文字 30"/>
            <p:cNvSpPr/>
            <p:nvPr/>
          </p:nvSpPr>
          <p:spPr>
            <a:xfrm>
              <a:off x="2324402" y="2351664"/>
              <a:ext cx="2168292" cy="587241"/>
            </a:xfrm>
            <a:prstGeom prst="wedgeRoundRectCallout">
              <a:avLst>
                <a:gd name="adj1" fmla="val -64948"/>
                <a:gd name="adj2" fmla="val 206971"/>
                <a:gd name="adj3" fmla="val 1666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b="1" dirty="0">
                  <a:solidFill>
                    <a:schemeClr val="tx1"/>
                  </a:solidFill>
                  <a:latin typeface="微軟正黑體" panose="020B0604030504040204" pitchFamily="34" charset="-120"/>
                  <a:ea typeface="微軟正黑體" panose="020B0604030504040204" pitchFamily="34" charset="-120"/>
                </a:rPr>
                <a:t>表示該子群組中有多少資料符合該條件</a:t>
              </a:r>
            </a:p>
          </p:txBody>
        </p:sp>
      </p:grpSp>
      <p:sp>
        <p:nvSpPr>
          <p:cNvPr id="32" name="文字方塊 31"/>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24</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5235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ircle(in)">
                                      <p:cBhvr>
                                        <p:cTn id="12" dur="1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circle(in)">
                                      <p:cBhvr>
                                        <p:cTn id="17" dur="10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circle(in)">
                                      <p:cBhvr>
                                        <p:cTn id="22" dur="10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circle(in)">
                                      <p:cBhvr>
                                        <p:cTn id="27" dur="10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circle(in)">
                                      <p:cBhvr>
                                        <p:cTn id="3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çµåï¼æ°£å¢ç£ç¤¡å°ç£çå±±ç¾¤å³°| å¤§ç´å"/>
          <p:cNvPicPr>
            <a:picLocks noChangeAspect="1" noChangeArrowheads="1"/>
          </p:cNvPicPr>
          <p:nvPr/>
        </p:nvPicPr>
        <p:blipFill rotWithShape="1">
          <a:blip r:embed="rId3">
            <a:extLst>
              <a:ext uri="{28A0092B-C50C-407E-A947-70E740481C1C}">
                <a14:useLocalDpi xmlns:a14="http://schemas.microsoft.com/office/drawing/2010/main" val="0"/>
              </a:ext>
            </a:extLst>
          </a:blip>
          <a:srcRect b="25367"/>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122AEAC0-D140-414C-9893-AB2DB8D760DD}"/>
              </a:ext>
            </a:extLst>
          </p:cNvPr>
          <p:cNvSpPr/>
          <p:nvPr/>
        </p:nvSpPr>
        <p:spPr>
          <a:xfrm>
            <a:off x="0" y="0"/>
            <a:ext cx="9144000" cy="6858000"/>
          </a:xfrm>
          <a:prstGeom prst="rect">
            <a:avLst/>
          </a:prstGeom>
          <a:solidFill>
            <a:schemeClr val="bg2">
              <a:lumMod val="1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6" name="直接连接符 5">
            <a:extLst>
              <a:ext uri="{FF2B5EF4-FFF2-40B4-BE49-F238E27FC236}">
                <a16:creationId xmlns:a16="http://schemas.microsoft.com/office/drawing/2014/main" id="{5E43D641-EAD2-458A-93EF-4FA4E353ECF3}"/>
              </a:ext>
            </a:extLst>
          </p:cNvPr>
          <p:cNvCxnSpPr>
            <a:stCxn id="4" idx="0"/>
          </p:cNvCxnSpPr>
          <p:nvPr/>
        </p:nvCxnSpPr>
        <p:spPr>
          <a:xfrm>
            <a:off x="4572000" y="-1"/>
            <a:ext cx="0" cy="1436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6AF9BD7C-0CD6-4D18-BAE1-49741A93EB19}"/>
              </a:ext>
            </a:extLst>
          </p:cNvPr>
          <p:cNvCxnSpPr/>
          <p:nvPr/>
        </p:nvCxnSpPr>
        <p:spPr>
          <a:xfrm>
            <a:off x="4572000" y="5392615"/>
            <a:ext cx="0" cy="1436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D35DA0AB-F39F-4D63-BD9C-AFAE9AE4F11A}"/>
              </a:ext>
            </a:extLst>
          </p:cNvPr>
          <p:cNvSpPr txBox="1"/>
          <p:nvPr/>
        </p:nvSpPr>
        <p:spPr>
          <a:xfrm>
            <a:off x="1175712" y="2296850"/>
            <a:ext cx="7167714" cy="2008242"/>
          </a:xfrm>
          <a:prstGeom prst="rect">
            <a:avLst/>
          </a:prstGeom>
          <a:noFill/>
        </p:spPr>
        <p:txBody>
          <a:bodyPr wrap="square" rtlCol="0">
            <a:spAutoFit/>
          </a:bodyPr>
          <a:lstStyle/>
          <a:p>
            <a:r>
              <a:rPr lang="en-US" altLang="zh-CN" sz="12450" dirty="0">
                <a:solidFill>
                  <a:schemeClr val="bg1"/>
                </a:solidFill>
              </a:rPr>
              <a:t>PART ONE</a:t>
            </a:r>
            <a:endParaRPr lang="zh-CN" altLang="en-US" sz="12450" dirty="0">
              <a:solidFill>
                <a:schemeClr val="bg1"/>
              </a:solidFill>
            </a:endParaRPr>
          </a:p>
        </p:txBody>
      </p:sp>
      <p:sp>
        <p:nvSpPr>
          <p:cNvPr id="9" name="文本框 8">
            <a:extLst>
              <a:ext uri="{FF2B5EF4-FFF2-40B4-BE49-F238E27FC236}">
                <a16:creationId xmlns:a16="http://schemas.microsoft.com/office/drawing/2014/main" id="{73B9A112-4596-416C-855D-44B3C692D699}"/>
              </a:ext>
            </a:extLst>
          </p:cNvPr>
          <p:cNvSpPr txBox="1"/>
          <p:nvPr/>
        </p:nvSpPr>
        <p:spPr>
          <a:xfrm>
            <a:off x="3014662" y="4532164"/>
            <a:ext cx="3114675" cy="400110"/>
          </a:xfrm>
          <a:prstGeom prst="rect">
            <a:avLst/>
          </a:prstGeom>
          <a:noFill/>
        </p:spPr>
        <p:txBody>
          <a:bodyPr wrap="square" rtlCol="0">
            <a:spAutoFit/>
          </a:bodyPr>
          <a:lstStyle/>
          <a:p>
            <a:pPr algn="dist"/>
            <a:r>
              <a:rPr lang="zh-TW" altLang="en-US" sz="2000" dirty="0">
                <a:solidFill>
                  <a:schemeClr val="bg1"/>
                </a:solidFill>
                <a:latin typeface="Adobe 繁黑體 Std B" panose="020B0700000000000000" pitchFamily="34" charset="-120"/>
                <a:ea typeface="Adobe 繁黑體 Std B" panose="020B0700000000000000" pitchFamily="34" charset="-120"/>
              </a:rPr>
              <a:t>動機說明與問題</a:t>
            </a:r>
            <a:r>
              <a:rPr lang="zh-TW" altLang="en-US" sz="2000" dirty="0" smtClean="0">
                <a:solidFill>
                  <a:schemeClr val="bg1"/>
                </a:solidFill>
                <a:latin typeface="Adobe 繁黑體 Std B" panose="020B0700000000000000" pitchFamily="34" charset="-120"/>
                <a:ea typeface="Adobe 繁黑體 Std B" panose="020B0700000000000000" pitchFamily="34" charset="-120"/>
              </a:rPr>
              <a:t>陳述</a:t>
            </a:r>
            <a:endParaRPr lang="zh-CN" altLang="en-US" sz="2000" dirty="0">
              <a:solidFill>
                <a:schemeClr val="bg1"/>
              </a:solidFill>
              <a:latin typeface="Adobe 繁黑體 Std B" panose="020B0700000000000000" pitchFamily="34" charset="-120"/>
              <a:ea typeface="Adobe 繁黑體 Std B" panose="020B0700000000000000" pitchFamily="34" charset="-120"/>
            </a:endParaRPr>
          </a:p>
        </p:txBody>
      </p:sp>
    </p:spTree>
    <p:extLst>
      <p:ext uri="{BB962C8B-B14F-4D97-AF65-F5344CB8AC3E}">
        <p14:creationId xmlns:p14="http://schemas.microsoft.com/office/powerpoint/2010/main" val="324565406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è±è®-å­åç³å±±"/>
          <p:cNvPicPr>
            <a:picLocks noChangeAspect="1" noChangeArrowheads="1"/>
          </p:cNvPicPr>
          <p:nvPr/>
        </p:nvPicPr>
        <p:blipFill rotWithShape="1">
          <a:blip r:embed="rId3">
            <a:extLst>
              <a:ext uri="{28A0092B-C50C-407E-A947-70E740481C1C}">
                <a14:useLocalDpi xmlns:a14="http://schemas.microsoft.com/office/drawing/2010/main" val="0"/>
              </a:ext>
            </a:extLst>
          </a:blip>
          <a:srcRect r="25524"/>
          <a:stretch/>
        </p:blipFill>
        <p:spPr bwMode="auto">
          <a:xfrm>
            <a:off x="1" y="-1"/>
            <a:ext cx="9144000" cy="6889717"/>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122AEAC0-D140-414C-9893-AB2DB8D760DD}"/>
              </a:ext>
            </a:extLst>
          </p:cNvPr>
          <p:cNvSpPr/>
          <p:nvPr/>
        </p:nvSpPr>
        <p:spPr>
          <a:xfrm>
            <a:off x="0" y="-3161"/>
            <a:ext cx="9144000" cy="6858000"/>
          </a:xfrm>
          <a:prstGeom prst="rect">
            <a:avLst/>
          </a:prstGeom>
          <a:solidFill>
            <a:schemeClr val="bg2">
              <a:lumMod val="1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文本框 8">
            <a:extLst>
              <a:ext uri="{FF2B5EF4-FFF2-40B4-BE49-F238E27FC236}">
                <a16:creationId xmlns:a16="http://schemas.microsoft.com/office/drawing/2014/main" id="{73B9A112-4596-416C-855D-44B3C692D699}"/>
              </a:ext>
            </a:extLst>
          </p:cNvPr>
          <p:cNvSpPr txBox="1"/>
          <p:nvPr/>
        </p:nvSpPr>
        <p:spPr>
          <a:xfrm>
            <a:off x="3014663" y="4588145"/>
            <a:ext cx="3114675" cy="400110"/>
          </a:xfrm>
          <a:prstGeom prst="rect">
            <a:avLst/>
          </a:prstGeom>
          <a:noFill/>
        </p:spPr>
        <p:txBody>
          <a:bodyPr wrap="square" rtlCol="0">
            <a:spAutoFit/>
          </a:bodyPr>
          <a:lstStyle/>
          <a:p>
            <a:pPr algn="dist"/>
            <a:r>
              <a:rPr lang="zh-TW" altLang="en-US" sz="2000" dirty="0">
                <a:solidFill>
                  <a:schemeClr val="bg1"/>
                </a:solidFill>
                <a:latin typeface="Adobe 繁黑體 Std B" panose="020B0700000000000000" pitchFamily="34" charset="-120"/>
                <a:ea typeface="Adobe 繁黑體 Std B" panose="020B0700000000000000" pitchFamily="34" charset="-120"/>
              </a:rPr>
              <a:t>結果呈現</a:t>
            </a:r>
          </a:p>
        </p:txBody>
      </p:sp>
      <p:cxnSp>
        <p:nvCxnSpPr>
          <p:cNvPr id="13" name="直接连接符 5">
            <a:extLst>
              <a:ext uri="{FF2B5EF4-FFF2-40B4-BE49-F238E27FC236}">
                <a16:creationId xmlns:a16="http://schemas.microsoft.com/office/drawing/2014/main" id="{5E43D641-EAD2-458A-93EF-4FA4E353ECF3}"/>
              </a:ext>
            </a:extLst>
          </p:cNvPr>
          <p:cNvCxnSpPr/>
          <p:nvPr/>
        </p:nvCxnSpPr>
        <p:spPr>
          <a:xfrm>
            <a:off x="4572000" y="-1"/>
            <a:ext cx="0" cy="1436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6">
            <a:extLst>
              <a:ext uri="{FF2B5EF4-FFF2-40B4-BE49-F238E27FC236}">
                <a16:creationId xmlns:a16="http://schemas.microsoft.com/office/drawing/2014/main" id="{6AF9BD7C-0CD6-4D18-BAE1-49741A93EB19}"/>
              </a:ext>
            </a:extLst>
          </p:cNvPr>
          <p:cNvCxnSpPr/>
          <p:nvPr/>
        </p:nvCxnSpPr>
        <p:spPr>
          <a:xfrm>
            <a:off x="4572000" y="5392615"/>
            <a:ext cx="0" cy="1436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D35DA0AB-F39F-4D63-BD9C-AFAE9AE4F11A}"/>
              </a:ext>
            </a:extLst>
          </p:cNvPr>
          <p:cNvSpPr txBox="1"/>
          <p:nvPr/>
        </p:nvSpPr>
        <p:spPr>
          <a:xfrm>
            <a:off x="1736634" y="2245444"/>
            <a:ext cx="7407368" cy="1685077"/>
          </a:xfrm>
          <a:prstGeom prst="rect">
            <a:avLst/>
          </a:prstGeom>
          <a:noFill/>
        </p:spPr>
        <p:txBody>
          <a:bodyPr wrap="square" rtlCol="0">
            <a:spAutoFit/>
          </a:bodyPr>
          <a:lstStyle/>
          <a:p>
            <a:r>
              <a:rPr lang="en-US" altLang="zh-CN" sz="10350" dirty="0">
                <a:solidFill>
                  <a:schemeClr val="bg1"/>
                </a:solidFill>
              </a:rPr>
              <a:t>PART </a:t>
            </a:r>
            <a:r>
              <a:rPr lang="en-US" altLang="zh-CN" sz="10350" dirty="0" smtClean="0">
                <a:solidFill>
                  <a:schemeClr val="bg1"/>
                </a:solidFill>
              </a:rPr>
              <a:t>F</a:t>
            </a:r>
            <a:r>
              <a:rPr lang="en-US" altLang="zh-TW" sz="10350" dirty="0" smtClean="0">
                <a:solidFill>
                  <a:schemeClr val="bg1"/>
                </a:solidFill>
              </a:rPr>
              <a:t>IVE</a:t>
            </a:r>
            <a:endParaRPr lang="zh-CN" altLang="en-US" sz="10350" dirty="0">
              <a:solidFill>
                <a:schemeClr val="bg1"/>
              </a:solidFill>
            </a:endParaRPr>
          </a:p>
        </p:txBody>
      </p:sp>
    </p:spTree>
    <p:extLst>
      <p:ext uri="{BB962C8B-B14F-4D97-AF65-F5344CB8AC3E}">
        <p14:creationId xmlns:p14="http://schemas.microsoft.com/office/powerpoint/2010/main" val="3909317103"/>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extLst>
              <a:ext uri="{28A0092B-C50C-407E-A947-70E740481C1C}">
                <a14:useLocalDpi xmlns:a14="http://schemas.microsoft.com/office/drawing/2010/main" val="0"/>
              </a:ext>
            </a:extLst>
          </a:blip>
          <a:srcRect l="25510" t="4013" r="25387" b="6659"/>
          <a:stretch/>
        </p:blipFill>
        <p:spPr>
          <a:xfrm>
            <a:off x="895294" y="2139703"/>
            <a:ext cx="4059588" cy="4441371"/>
          </a:xfrm>
          <a:prstGeom prst="rect">
            <a:avLst/>
          </a:prstGeom>
        </p:spPr>
      </p:pic>
      <p:pic>
        <p:nvPicPr>
          <p:cNvPr id="6" name="圖片 5"/>
          <p:cNvPicPr>
            <a:picLocks noChangeAspect="1"/>
          </p:cNvPicPr>
          <p:nvPr/>
        </p:nvPicPr>
        <p:blipFill rotWithShape="1">
          <a:blip r:embed="rId4">
            <a:extLst>
              <a:ext uri="{28A0092B-C50C-407E-A947-70E740481C1C}">
                <a14:useLocalDpi xmlns:a14="http://schemas.microsoft.com/office/drawing/2010/main" val="0"/>
              </a:ext>
            </a:extLst>
          </a:blip>
          <a:srcRect l="25632" t="3750" r="25384" b="6881"/>
          <a:stretch/>
        </p:blipFill>
        <p:spPr>
          <a:xfrm>
            <a:off x="905022" y="2129975"/>
            <a:ext cx="4049860" cy="4443396"/>
          </a:xfrm>
          <a:prstGeom prst="rect">
            <a:avLst/>
          </a:prstGeom>
        </p:spPr>
      </p:pic>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TW" sz="2700" b="1" dirty="0" smtClean="0"/>
              <a:t>FIVE</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結果呈現</a:t>
            </a:r>
          </a:p>
        </p:txBody>
      </p:sp>
      <p:sp>
        <p:nvSpPr>
          <p:cNvPr id="32" name="矩形 31"/>
          <p:cNvSpPr/>
          <p:nvPr/>
        </p:nvSpPr>
        <p:spPr>
          <a:xfrm>
            <a:off x="199028" y="1387821"/>
            <a:ext cx="3345788" cy="461665"/>
          </a:xfrm>
          <a:prstGeom prst="rect">
            <a:avLst/>
          </a:prstGeom>
        </p:spPr>
        <p:txBody>
          <a:bodyPr wrap="none">
            <a:spAutoFit/>
          </a:bodyPr>
          <a:lstStyle/>
          <a:p>
            <a:r>
              <a:rPr lang="zh-TW" altLang="en-US" sz="2400" b="1" dirty="0" smtClean="0">
                <a:latin typeface="微軟正黑體" panose="020B0604030504040204" pitchFamily="34" charset="-120"/>
                <a:ea typeface="微軟正黑體" panose="020B0604030504040204" pitchFamily="34" charset="-120"/>
              </a:rPr>
              <a:t>一、</a:t>
            </a:r>
            <a:r>
              <a:rPr lang="en-US" altLang="zh-TW" sz="2400" b="1" dirty="0" smtClean="0">
                <a:latin typeface="微軟正黑體" panose="020B0604030504040204" pitchFamily="34" charset="-120"/>
                <a:ea typeface="微軟正黑體" panose="020B0604030504040204" pitchFamily="34" charset="-120"/>
              </a:rPr>
              <a:t>K-means</a:t>
            </a:r>
            <a:r>
              <a:rPr lang="zh-TW" altLang="en-US" sz="2400" b="1" dirty="0">
                <a:latin typeface="微軟正黑體" panose="020B0604030504040204" pitchFamily="34" charset="-120"/>
                <a:ea typeface="微軟正黑體" panose="020B0604030504040204" pitchFamily="34" charset="-120"/>
              </a:rPr>
              <a:t>分群結果</a:t>
            </a:r>
          </a:p>
        </p:txBody>
      </p:sp>
      <p:grpSp>
        <p:nvGrpSpPr>
          <p:cNvPr id="33" name="群組 32"/>
          <p:cNvGrpSpPr/>
          <p:nvPr/>
        </p:nvGrpSpPr>
        <p:grpSpPr>
          <a:xfrm>
            <a:off x="5821431" y="2106589"/>
            <a:ext cx="3191956" cy="6081793"/>
            <a:chOff x="5368412" y="4500269"/>
            <a:chExt cx="3618271" cy="6081793"/>
          </a:xfrm>
        </p:grpSpPr>
        <p:sp>
          <p:nvSpPr>
            <p:cNvPr id="34" name="矩形 33"/>
            <p:cNvSpPr/>
            <p:nvPr/>
          </p:nvSpPr>
          <p:spPr>
            <a:xfrm>
              <a:off x="5368412" y="4503174"/>
              <a:ext cx="3618271" cy="4442626"/>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5542935" y="4500269"/>
              <a:ext cx="3269225" cy="6081793"/>
            </a:xfrm>
            <a:prstGeom prst="rect">
              <a:avLst/>
            </a:prstGeom>
          </p:spPr>
          <p:txBody>
            <a:bodyPr wrap="square">
              <a:spAutoFit/>
            </a:bodyPr>
            <a:lstStyle/>
            <a:p>
              <a:pPr>
                <a:lnSpc>
                  <a:spcPct val="200000"/>
                </a:lnSpc>
              </a:pPr>
              <a:r>
                <a:rPr lang="zh-TW" altLang="en-US" sz="2200" b="1" dirty="0">
                  <a:latin typeface="微軟正黑體" panose="020B0604030504040204" pitchFamily="34" charset="-120"/>
                  <a:ea typeface="微軟正黑體" panose="020B0604030504040204" pitchFamily="34" charset="-120"/>
                </a:rPr>
                <a:t>根據</a:t>
              </a:r>
              <a:r>
                <a:rPr lang="en-US" altLang="zh-TW" sz="2200" b="1" dirty="0">
                  <a:latin typeface="微軟正黑體" panose="020B0604030504040204" pitchFamily="34" charset="-120"/>
                  <a:ea typeface="微軟正黑體" panose="020B0604030504040204" pitchFamily="34" charset="-120"/>
                </a:rPr>
                <a:t>k-means</a:t>
              </a:r>
              <a:r>
                <a:rPr lang="zh-TW" altLang="en-US" sz="2200" b="1" dirty="0">
                  <a:latin typeface="微軟正黑體" panose="020B0604030504040204" pitchFamily="34" charset="-120"/>
                  <a:ea typeface="微軟正黑體" panose="020B0604030504040204" pitchFamily="34" charset="-120"/>
                </a:rPr>
                <a:t>分群結果顯示綜合所得第一群</a:t>
              </a:r>
              <a:r>
                <a:rPr lang="en-US" altLang="zh-TW" sz="2200" b="1" dirty="0">
                  <a:latin typeface="微軟正黑體" panose="020B0604030504040204" pitchFamily="34" charset="-120"/>
                  <a:ea typeface="微軟正黑體" panose="020B0604030504040204" pitchFamily="34" charset="-120"/>
                </a:rPr>
                <a:t>(</a:t>
              </a:r>
              <a:r>
                <a:rPr lang="zh-TW" altLang="en-US" sz="2200" b="1" dirty="0">
                  <a:latin typeface="微軟正黑體" panose="020B0604030504040204" pitchFamily="34" charset="-120"/>
                  <a:ea typeface="微軟正黑體" panose="020B0604030504040204" pitchFamily="34" charset="-120"/>
                </a:rPr>
                <a:t>也就是收入較低的群體</a:t>
              </a:r>
              <a:r>
                <a:rPr lang="en-US" altLang="zh-TW" sz="2200" b="1" dirty="0">
                  <a:latin typeface="微軟正黑體" panose="020B0604030504040204" pitchFamily="34" charset="-120"/>
                  <a:ea typeface="微軟正黑體" panose="020B0604030504040204" pitchFamily="34" charset="-120"/>
                </a:rPr>
                <a:t>)</a:t>
              </a:r>
              <a:r>
                <a:rPr lang="zh-TW" altLang="en-US" sz="2200" b="1" dirty="0">
                  <a:latin typeface="微軟正黑體" panose="020B0604030504040204" pitchFamily="34" charset="-120"/>
                  <a:ea typeface="微軟正黑體" panose="020B0604030504040204" pitchFamily="34" charset="-120"/>
                </a:rPr>
                <a:t>的犯罪率較平均值</a:t>
              </a:r>
              <a:r>
                <a:rPr lang="zh-TW" altLang="en-US" sz="2200" b="1" dirty="0" smtClean="0">
                  <a:latin typeface="微軟正黑體" panose="020B0604030504040204" pitchFamily="34" charset="-120"/>
                  <a:ea typeface="微軟正黑體" panose="020B0604030504040204" pitchFamily="34" charset="-120"/>
                </a:rPr>
                <a:t>低，</a:t>
              </a:r>
              <a:r>
                <a:rPr lang="zh-TW" altLang="en-US" sz="2200" b="1" dirty="0">
                  <a:latin typeface="微軟正黑體" panose="020B0604030504040204" pitchFamily="34" charset="-120"/>
                  <a:ea typeface="微軟正黑體" panose="020B0604030504040204" pitchFamily="34" charset="-120"/>
                </a:rPr>
                <a:t>其中案件數最高的為毒品</a:t>
              </a:r>
              <a:r>
                <a:rPr lang="zh-TW" altLang="en-US" sz="2200" b="1" dirty="0" smtClean="0">
                  <a:latin typeface="微軟正黑體" panose="020B0604030504040204" pitchFamily="34" charset="-120"/>
                  <a:ea typeface="微軟正黑體" panose="020B0604030504040204" pitchFamily="34" charset="-120"/>
                </a:rPr>
                <a:t>案件。</a:t>
              </a:r>
              <a:endParaRPr lang="zh-TW" altLang="en-US" sz="2200" b="1" dirty="0">
                <a:latin typeface="微軟正黑體" panose="020B0604030504040204" pitchFamily="34" charset="-120"/>
                <a:ea typeface="微軟正黑體" panose="020B0604030504040204" pitchFamily="34" charset="-120"/>
              </a:endParaRPr>
            </a:p>
          </p:txBody>
        </p:sp>
      </p:grpSp>
      <p:pic>
        <p:nvPicPr>
          <p:cNvPr id="7" name="圖片 6"/>
          <p:cNvPicPr>
            <a:picLocks noChangeAspect="1"/>
          </p:cNvPicPr>
          <p:nvPr/>
        </p:nvPicPr>
        <p:blipFill rotWithShape="1">
          <a:blip r:embed="rId5">
            <a:extLst>
              <a:ext uri="{28A0092B-C50C-407E-A947-70E740481C1C}">
                <a14:useLocalDpi xmlns:a14="http://schemas.microsoft.com/office/drawing/2010/main" val="0"/>
              </a:ext>
            </a:extLst>
          </a:blip>
          <a:srcRect l="25632" t="3786" r="25623" b="6659"/>
          <a:stretch/>
        </p:blipFill>
        <p:spPr>
          <a:xfrm>
            <a:off x="905022" y="2129975"/>
            <a:ext cx="4030089" cy="4452726"/>
          </a:xfrm>
          <a:prstGeom prst="rect">
            <a:avLst/>
          </a:prstGeom>
        </p:spPr>
      </p:pic>
      <p:pic>
        <p:nvPicPr>
          <p:cNvPr id="8" name="圖片 7"/>
          <p:cNvPicPr>
            <a:picLocks noChangeAspect="1"/>
          </p:cNvPicPr>
          <p:nvPr/>
        </p:nvPicPr>
        <p:blipFill rotWithShape="1">
          <a:blip r:embed="rId6">
            <a:extLst>
              <a:ext uri="{28A0092B-C50C-407E-A947-70E740481C1C}">
                <a14:useLocalDpi xmlns:a14="http://schemas.microsoft.com/office/drawing/2010/main" val="0"/>
              </a:ext>
            </a:extLst>
          </a:blip>
          <a:srcRect l="25632" t="4161" r="25502" b="6472"/>
          <a:stretch/>
        </p:blipFill>
        <p:spPr>
          <a:xfrm>
            <a:off x="899999" y="2145501"/>
            <a:ext cx="4040133" cy="4443396"/>
          </a:xfrm>
          <a:prstGeom prst="rect">
            <a:avLst/>
          </a:prstGeom>
        </p:spPr>
      </p:pic>
      <p:pic>
        <p:nvPicPr>
          <p:cNvPr id="9" name="圖片 8"/>
          <p:cNvPicPr>
            <a:picLocks noChangeAspect="1"/>
          </p:cNvPicPr>
          <p:nvPr/>
        </p:nvPicPr>
        <p:blipFill rotWithShape="1">
          <a:blip r:embed="rId7">
            <a:extLst>
              <a:ext uri="{28A0092B-C50C-407E-A947-70E740481C1C}">
                <a14:useLocalDpi xmlns:a14="http://schemas.microsoft.com/office/drawing/2010/main" val="0"/>
              </a:ext>
            </a:extLst>
          </a:blip>
          <a:srcRect l="6605" t="3174" r="4272" b="7458"/>
          <a:stretch/>
        </p:blipFill>
        <p:spPr>
          <a:xfrm>
            <a:off x="867748" y="1890719"/>
            <a:ext cx="7791060" cy="4698178"/>
          </a:xfrm>
          <a:prstGeom prst="rect">
            <a:avLst/>
          </a:prstGeom>
        </p:spPr>
      </p:pic>
      <p:sp>
        <p:nvSpPr>
          <p:cNvPr id="21" name="文字方塊 20"/>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7917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xit" presetSubtype="0" fill="hold" nodeType="withEffect">
                                  <p:stCondLst>
                                    <p:cond delay="0"/>
                                  </p:stCondLst>
                                  <p:childTnLst>
                                    <p:animEffect transition="out" filter="fade">
                                      <p:cBhvr>
                                        <p:cTn id="24" dur="500"/>
                                        <p:tgtEl>
                                          <p:spTgt spid="33"/>
                                        </p:tgtEl>
                                      </p:cBhvr>
                                    </p:animEffect>
                                    <p:set>
                                      <p:cBhvr>
                                        <p:cTn id="25"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TW" sz="2700" b="1" dirty="0" smtClean="0"/>
              <a:t>FIVE</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結果呈現</a:t>
            </a:r>
          </a:p>
        </p:txBody>
      </p:sp>
      <p:sp>
        <p:nvSpPr>
          <p:cNvPr id="5" name="矩形 4"/>
          <p:cNvSpPr/>
          <p:nvPr/>
        </p:nvSpPr>
        <p:spPr>
          <a:xfrm>
            <a:off x="199028" y="1383851"/>
            <a:ext cx="3533916"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二、</a:t>
            </a:r>
            <a:r>
              <a:rPr lang="en-US" altLang="zh-TW" sz="2400" b="1" dirty="0">
                <a:latin typeface="微軟正黑體" panose="020B0604030504040204" pitchFamily="34" charset="-120"/>
                <a:ea typeface="微軟正黑體" panose="020B0604030504040204" pitchFamily="34" charset="-120"/>
              </a:rPr>
              <a:t>CORTANA</a:t>
            </a:r>
            <a:r>
              <a:rPr lang="zh-TW" altLang="en-US" sz="2400" b="1" dirty="0">
                <a:latin typeface="微軟正黑體" panose="020B0604030504040204" pitchFamily="34" charset="-120"/>
                <a:ea typeface="微軟正黑體" panose="020B0604030504040204" pitchFamily="34" charset="-120"/>
              </a:rPr>
              <a:t>分析結果</a:t>
            </a:r>
          </a:p>
        </p:txBody>
      </p:sp>
      <p:grpSp>
        <p:nvGrpSpPr>
          <p:cNvPr id="7" name="群組 6"/>
          <p:cNvGrpSpPr/>
          <p:nvPr/>
        </p:nvGrpSpPr>
        <p:grpSpPr>
          <a:xfrm>
            <a:off x="389176" y="1398655"/>
            <a:ext cx="8394223" cy="2792573"/>
            <a:chOff x="410547" y="2124660"/>
            <a:chExt cx="8394223" cy="2792573"/>
          </a:xfrm>
        </p:grpSpPr>
        <p:pic>
          <p:nvPicPr>
            <p:cNvPr id="1026" name="Picture 2" descr="https://lh6.googleusercontent.com/IB30UrOUw60zp84n7bo2kYyaiMfUPN4-YNkEoeNNCNIUqtW93kfTKz_0QBLrODOvjGS4uyzI1hTekoQncPXxDBmIFBpGff7LZNKHN0c0NRJe6ixlo5NxSIhHxAueo8qrkRwQtGMb"/>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89" t="1449" r="20577"/>
            <a:stretch/>
          </p:blipFill>
          <p:spPr bwMode="auto">
            <a:xfrm>
              <a:off x="410547" y="2555547"/>
              <a:ext cx="8394223" cy="236168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491589" y="2124660"/>
              <a:ext cx="1313180" cy="430887"/>
            </a:xfrm>
            <a:prstGeom prst="rect">
              <a:avLst/>
            </a:prstGeom>
            <a:solidFill>
              <a:schemeClr val="bg1"/>
            </a:solidFill>
          </p:spPr>
          <p:txBody>
            <a:bodyPr wrap="none">
              <a:spAutoFit/>
            </a:bodyPr>
            <a:lstStyle/>
            <a:p>
              <a:r>
                <a:rPr lang="zh-TW" altLang="en-US" sz="2200" b="1" dirty="0">
                  <a:latin typeface="微軟正黑體" panose="020B0604030504040204" pitchFamily="34" charset="-120"/>
                  <a:ea typeface="微軟正黑體" panose="020B0604030504040204" pitchFamily="34" charset="-120"/>
                </a:rPr>
                <a:t>住宅竊盜</a:t>
              </a:r>
            </a:p>
          </p:txBody>
        </p:sp>
      </p:grpSp>
      <p:grpSp>
        <p:nvGrpSpPr>
          <p:cNvPr id="16" name="群組 15"/>
          <p:cNvGrpSpPr/>
          <p:nvPr/>
        </p:nvGrpSpPr>
        <p:grpSpPr>
          <a:xfrm>
            <a:off x="389176" y="3523346"/>
            <a:ext cx="8394223" cy="3477875"/>
            <a:chOff x="389176" y="3523346"/>
            <a:chExt cx="8394223" cy="3477875"/>
          </a:xfrm>
        </p:grpSpPr>
        <p:sp>
          <p:nvSpPr>
            <p:cNvPr id="11" name="矩形 10"/>
            <p:cNvSpPr/>
            <p:nvPr/>
          </p:nvSpPr>
          <p:spPr>
            <a:xfrm>
              <a:off x="389176" y="3669260"/>
              <a:ext cx="8394223" cy="3188739"/>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471487" y="3523346"/>
              <a:ext cx="8229600" cy="3477875"/>
            </a:xfrm>
            <a:prstGeom prst="rect">
              <a:avLst/>
            </a:prstGeom>
          </p:spPr>
          <p:txBody>
            <a:bodyPr wrap="square">
              <a:spAutoFit/>
            </a:bodyPr>
            <a:lstStyle/>
            <a:p>
              <a:pPr>
                <a:lnSpc>
                  <a:spcPct val="200000"/>
                </a:lnSpc>
              </a:pPr>
              <a:r>
                <a:rPr lang="zh-TW" altLang="en-US" sz="2200" b="1" dirty="0">
                  <a:latin typeface="微軟正黑體" panose="020B0604030504040204" pitchFamily="34" charset="-120"/>
                  <a:ea typeface="微軟正黑體" panose="020B0604030504040204" pitchFamily="34" charset="-120"/>
                </a:rPr>
                <a:t>分析住宅竊盜後，發現其好發於縣市收入平均數分群為三及四的區域。根據理性選擇犯罪理論，</a:t>
              </a:r>
              <a:r>
                <a:rPr lang="en-US" altLang="zh-TW" sz="2200" b="1" dirty="0">
                  <a:latin typeface="微軟正黑體" panose="020B0604030504040204" pitchFamily="34" charset="-120"/>
                  <a:ea typeface="微軟正黑體" panose="020B0604030504040204" pitchFamily="34" charset="-120"/>
                </a:rPr>
                <a:t>Chiu and Madden </a:t>
              </a:r>
              <a:r>
                <a:rPr lang="zh-TW" altLang="en-US" sz="2200" b="1" dirty="0">
                  <a:latin typeface="微軟正黑體" panose="020B0604030504040204" pitchFamily="34" charset="-120"/>
                  <a:ea typeface="微軟正黑體" panose="020B0604030504040204" pitchFamily="34" charset="-120"/>
                </a:rPr>
                <a:t>（</a:t>
              </a:r>
              <a:r>
                <a:rPr lang="en-US" altLang="zh-TW" sz="2200" b="1" dirty="0">
                  <a:latin typeface="微軟正黑體" panose="020B0604030504040204" pitchFamily="34" charset="-120"/>
                  <a:ea typeface="微軟正黑體" panose="020B0604030504040204" pitchFamily="34" charset="-120"/>
                </a:rPr>
                <a:t>1998</a:t>
              </a:r>
              <a:r>
                <a:rPr lang="zh-TW" altLang="en-US" sz="2200" b="1" dirty="0">
                  <a:latin typeface="微軟正黑體" panose="020B0604030504040204" pitchFamily="34" charset="-120"/>
                  <a:ea typeface="微軟正黑體" panose="020B0604030504040204" pitchFamily="34" charset="-120"/>
                </a:rPr>
                <a:t>） 的犯罪模型指出，所得不均程度加劇會使得住宅竊盜的犯罪增加。這是因為所得不均程度加劇使得窮人愈窮，富人愈富，犯罪的機會成本降低，住宅竊盜的收益提高。</a:t>
              </a:r>
            </a:p>
          </p:txBody>
        </p:sp>
      </p:grpSp>
      <p:sp>
        <p:nvSpPr>
          <p:cNvPr id="15" name="矩形 14"/>
          <p:cNvSpPr/>
          <p:nvPr/>
        </p:nvSpPr>
        <p:spPr>
          <a:xfrm>
            <a:off x="5943600" y="2132360"/>
            <a:ext cx="4572000" cy="430887"/>
          </a:xfrm>
          <a:prstGeom prst="rect">
            <a:avLst/>
          </a:prstGeom>
        </p:spPr>
        <p:txBody>
          <a:bodyPr>
            <a:spAutoFit/>
          </a:bodyPr>
          <a:lstStyle/>
          <a:p>
            <a:pPr indent="215989"/>
            <a:endParaRPr lang="zh-TW" altLang="en-US" sz="2200" b="1" dirty="0">
              <a:latin typeface="微軟正黑體" panose="020B0604030504040204" pitchFamily="34" charset="-120"/>
              <a:ea typeface="微軟正黑體" panose="020B0604030504040204" pitchFamily="34" charset="-120"/>
            </a:endParaRPr>
          </a:p>
        </p:txBody>
      </p:sp>
      <p:grpSp>
        <p:nvGrpSpPr>
          <p:cNvPr id="18" name="群組 17"/>
          <p:cNvGrpSpPr/>
          <p:nvPr/>
        </p:nvGrpSpPr>
        <p:grpSpPr>
          <a:xfrm>
            <a:off x="389176" y="3690160"/>
            <a:ext cx="8394223" cy="3188739"/>
            <a:chOff x="-1735093" y="1734836"/>
            <a:chExt cx="8394223" cy="3188739"/>
          </a:xfrm>
        </p:grpSpPr>
        <p:sp>
          <p:nvSpPr>
            <p:cNvPr id="19" name="矩形 18"/>
            <p:cNvSpPr/>
            <p:nvPr/>
          </p:nvSpPr>
          <p:spPr>
            <a:xfrm>
              <a:off x="-1735093" y="1734836"/>
              <a:ext cx="8394223" cy="3188739"/>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1408339" y="2117072"/>
              <a:ext cx="7926064" cy="2123658"/>
            </a:xfrm>
            <a:prstGeom prst="rect">
              <a:avLst/>
            </a:prstGeom>
          </p:spPr>
          <p:txBody>
            <a:bodyPr wrap="square">
              <a:spAutoFit/>
            </a:bodyPr>
            <a:lstStyle/>
            <a:p>
              <a:pPr>
                <a:lnSpc>
                  <a:spcPct val="200000"/>
                </a:lnSpc>
              </a:pPr>
              <a:r>
                <a:rPr lang="zh-TW" altLang="en-US" sz="2200" b="1" dirty="0">
                  <a:latin typeface="微軟正黑體" panose="020B0604030504040204" pitchFamily="34" charset="-120"/>
                  <a:ea typeface="微軟正黑體" panose="020B0604030504040204" pitchFamily="34" charset="-120"/>
                </a:rPr>
                <a:t>除此以外，所得不均程度加劇時，富人所住的房子品質提高，也會提供關於住宅竊盜可獲得收益的訊號，而使得住宅竊盜犯罪增加。</a:t>
              </a:r>
            </a:p>
          </p:txBody>
        </p:sp>
      </p:grpSp>
      <p:sp>
        <p:nvSpPr>
          <p:cNvPr id="20" name="文字方塊 19"/>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7385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TW" sz="2700" b="1" dirty="0" smtClean="0"/>
              <a:t>FIVE</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結果呈現</a:t>
            </a:r>
          </a:p>
        </p:txBody>
      </p:sp>
      <p:sp>
        <p:nvSpPr>
          <p:cNvPr id="5" name="矩形 4"/>
          <p:cNvSpPr/>
          <p:nvPr/>
        </p:nvSpPr>
        <p:spPr>
          <a:xfrm>
            <a:off x="199028" y="1383851"/>
            <a:ext cx="3533916"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二、</a:t>
            </a:r>
            <a:r>
              <a:rPr lang="en-US" altLang="zh-TW" sz="2400" b="1" dirty="0">
                <a:latin typeface="微軟正黑體" panose="020B0604030504040204" pitchFamily="34" charset="-120"/>
                <a:ea typeface="微軟正黑體" panose="020B0604030504040204" pitchFamily="34" charset="-120"/>
              </a:rPr>
              <a:t>CORTANA</a:t>
            </a:r>
            <a:r>
              <a:rPr lang="zh-TW" altLang="en-US" sz="2400" b="1" dirty="0">
                <a:latin typeface="微軟正黑體" panose="020B0604030504040204" pitchFamily="34" charset="-120"/>
                <a:ea typeface="微軟正黑體" panose="020B0604030504040204" pitchFamily="34" charset="-120"/>
              </a:rPr>
              <a:t>分析結果</a:t>
            </a:r>
          </a:p>
        </p:txBody>
      </p:sp>
      <p:grpSp>
        <p:nvGrpSpPr>
          <p:cNvPr id="16" name="群組 15"/>
          <p:cNvGrpSpPr/>
          <p:nvPr/>
        </p:nvGrpSpPr>
        <p:grpSpPr>
          <a:xfrm>
            <a:off x="388084" y="4057233"/>
            <a:ext cx="8394223" cy="2800767"/>
            <a:chOff x="389176" y="3488717"/>
            <a:chExt cx="8394223" cy="3464818"/>
          </a:xfrm>
        </p:grpSpPr>
        <p:sp>
          <p:nvSpPr>
            <p:cNvPr id="11" name="矩形 10"/>
            <p:cNvSpPr/>
            <p:nvPr/>
          </p:nvSpPr>
          <p:spPr>
            <a:xfrm>
              <a:off x="389176" y="3614452"/>
              <a:ext cx="8394223" cy="3243547"/>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471487" y="3488717"/>
              <a:ext cx="8229600" cy="3464818"/>
            </a:xfrm>
            <a:prstGeom prst="rect">
              <a:avLst/>
            </a:prstGeom>
          </p:spPr>
          <p:txBody>
            <a:bodyPr wrap="square">
              <a:spAutoFit/>
            </a:bodyPr>
            <a:lstStyle/>
            <a:p>
              <a:pPr>
                <a:lnSpc>
                  <a:spcPct val="200000"/>
                </a:lnSpc>
              </a:pPr>
              <a:r>
                <a:rPr lang="zh-TW" altLang="en-US" sz="2200" b="1" dirty="0">
                  <a:latin typeface="微軟正黑體" panose="020B0604030504040204" pitchFamily="34" charset="-120"/>
                  <a:ea typeface="微軟正黑體" panose="020B0604030504040204" pitchFamily="34" charset="-120"/>
                </a:rPr>
                <a:t>汽機車竊盜發生原因具多元性，如個人及社會環境因素、停車場所因素、汽機車結構因素</a:t>
              </a:r>
              <a:r>
                <a:rPr lang="en-US" altLang="zh-TW" sz="2200" b="1" dirty="0">
                  <a:latin typeface="微軟正黑體" panose="020B0604030504040204" pitchFamily="34" charset="-120"/>
                  <a:ea typeface="微軟正黑體" panose="020B0604030504040204" pitchFamily="34" charset="-120"/>
                </a:rPr>
                <a:t>...</a:t>
              </a:r>
              <a:r>
                <a:rPr lang="zh-TW" altLang="en-US" sz="2200" b="1" dirty="0">
                  <a:latin typeface="微軟正黑體" panose="020B0604030504040204" pitchFamily="34" charset="-120"/>
                  <a:ea typeface="微軟正黑體" panose="020B0604030504040204" pitchFamily="34" charset="-120"/>
                </a:rPr>
                <a:t>等等，其主要原因為：大多數人於買車時對於外觀與性能較為關注，較少關注防竊等功能，且又因缺少停車場，只得停放於路邊</a:t>
              </a:r>
              <a:r>
                <a:rPr lang="zh-TW" altLang="en-US" sz="2200" b="1" dirty="0" smtClean="0">
                  <a:latin typeface="微軟正黑體" panose="020B0604030504040204" pitchFamily="34" charset="-120"/>
                  <a:ea typeface="微軟正黑體" panose="020B0604030504040204" pitchFamily="34" charset="-120"/>
                </a:rPr>
                <a:t>，</a:t>
              </a:r>
              <a:r>
                <a:rPr lang="zh-TW" altLang="en-US" sz="2200" b="1" dirty="0">
                  <a:latin typeface="微軟正黑體" panose="020B0604030504040204" pitchFamily="34" charset="-120"/>
                  <a:ea typeface="微軟正黑體" panose="020B0604030504040204" pitchFamily="34" charset="-120"/>
                </a:rPr>
                <a:t>以致</a:t>
              </a:r>
              <a:r>
                <a:rPr lang="zh-TW" altLang="en-US" sz="2200" b="1" dirty="0" smtClean="0">
                  <a:latin typeface="微軟正黑體" panose="020B0604030504040204" pitchFamily="34" charset="-120"/>
                  <a:ea typeface="微軟正黑體" panose="020B0604030504040204" pitchFamily="34" charset="-120"/>
                </a:rPr>
                <a:t>遭到</a:t>
              </a:r>
              <a:r>
                <a:rPr lang="zh-TW" altLang="en-US" sz="2200" b="1" dirty="0">
                  <a:latin typeface="微軟正黑體" panose="020B0604030504040204" pitchFamily="34" charset="-120"/>
                  <a:ea typeface="微軟正黑體" panose="020B0604030504040204" pitchFamily="34" charset="-120"/>
                </a:rPr>
                <a:t>偷竊的機率提高。</a:t>
              </a:r>
            </a:p>
          </p:txBody>
        </p:sp>
      </p:grpSp>
      <p:sp>
        <p:nvSpPr>
          <p:cNvPr id="15" name="矩形 14"/>
          <p:cNvSpPr/>
          <p:nvPr/>
        </p:nvSpPr>
        <p:spPr>
          <a:xfrm>
            <a:off x="5943600" y="2132360"/>
            <a:ext cx="4572000" cy="430887"/>
          </a:xfrm>
          <a:prstGeom prst="rect">
            <a:avLst/>
          </a:prstGeom>
        </p:spPr>
        <p:txBody>
          <a:bodyPr>
            <a:spAutoFit/>
          </a:bodyPr>
          <a:lstStyle/>
          <a:p>
            <a:pPr indent="215989"/>
            <a:endParaRPr lang="zh-TW" altLang="en-US" sz="2200" b="1" dirty="0">
              <a:latin typeface="微軟正黑體" panose="020B0604030504040204" pitchFamily="34" charset="-120"/>
              <a:ea typeface="微軟正黑體" panose="020B0604030504040204" pitchFamily="34" charset="-120"/>
            </a:endParaRPr>
          </a:p>
        </p:txBody>
      </p:sp>
      <p:grpSp>
        <p:nvGrpSpPr>
          <p:cNvPr id="4" name="群組 3"/>
          <p:cNvGrpSpPr/>
          <p:nvPr/>
        </p:nvGrpSpPr>
        <p:grpSpPr>
          <a:xfrm>
            <a:off x="471487" y="1456530"/>
            <a:ext cx="8227418" cy="2612616"/>
            <a:chOff x="471487" y="1456530"/>
            <a:chExt cx="8227418" cy="2612616"/>
          </a:xfrm>
        </p:grpSpPr>
        <p:sp>
          <p:nvSpPr>
            <p:cNvPr id="6" name="矩形 5"/>
            <p:cNvSpPr/>
            <p:nvPr/>
          </p:nvSpPr>
          <p:spPr>
            <a:xfrm>
              <a:off x="7103596" y="1456530"/>
              <a:ext cx="1595309" cy="430887"/>
            </a:xfrm>
            <a:prstGeom prst="rect">
              <a:avLst/>
            </a:prstGeom>
            <a:solidFill>
              <a:schemeClr val="bg1"/>
            </a:solidFill>
          </p:spPr>
          <p:txBody>
            <a:bodyPr wrap="none">
              <a:spAutoFit/>
            </a:bodyPr>
            <a:lstStyle/>
            <a:p>
              <a:r>
                <a:rPr lang="zh-TW" altLang="en-US" sz="2200" b="1" dirty="0">
                  <a:latin typeface="微軟正黑體" panose="020B0604030504040204" pitchFamily="34" charset="-120"/>
                  <a:ea typeface="微軟正黑體" panose="020B0604030504040204" pitchFamily="34" charset="-120"/>
                </a:rPr>
                <a:t>汽機車竊盜</a:t>
              </a:r>
            </a:p>
          </p:txBody>
        </p:sp>
        <p:pic>
          <p:nvPicPr>
            <p:cNvPr id="2050" name="Picture 2" descr="https://lh4.googleusercontent.com/MlybjUtZPU9Btg-rzkNav7dk5R565Ns5xIkg-FHeG_Q4IXwSkeowTM5SeVsd1dfrERri6O0SGnIEQ7xUa4_80yvvK5XIBnuw_HbD7-6gUL_N1M36I3RbhGutUeLaRfTL8UFOvK3C"/>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r="18057"/>
            <a:stretch/>
          </p:blipFill>
          <p:spPr bwMode="auto">
            <a:xfrm>
              <a:off x="471487" y="1887417"/>
              <a:ext cx="8227418" cy="11841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5.googleusercontent.com/Sg_GnenngHUGNLxHMahGO_H26amFy5itSPLh3ul0LUA6QNYRu170zKyp3BoMaxA5kVknFrte0VBn4dMaZpplbA2fUTtjr_QjZpPATb6lYb80ydpS9G252Tr5BJ_wJC1AHpDd_fWQ"/>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r="17912"/>
            <a:stretch/>
          </p:blipFill>
          <p:spPr bwMode="auto">
            <a:xfrm>
              <a:off x="471487" y="3070214"/>
              <a:ext cx="8227418" cy="998932"/>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文字方塊 12"/>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27</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3651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TW" sz="2700" b="1" dirty="0" smtClean="0"/>
              <a:t>FIVE</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結果呈現</a:t>
            </a:r>
          </a:p>
        </p:txBody>
      </p:sp>
      <p:sp>
        <p:nvSpPr>
          <p:cNvPr id="5" name="矩形 4"/>
          <p:cNvSpPr/>
          <p:nvPr/>
        </p:nvSpPr>
        <p:spPr>
          <a:xfrm>
            <a:off x="199028" y="1383851"/>
            <a:ext cx="3533916"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二、</a:t>
            </a:r>
            <a:r>
              <a:rPr lang="en-US" altLang="zh-TW" sz="2400" b="1" dirty="0">
                <a:latin typeface="微軟正黑體" panose="020B0604030504040204" pitchFamily="34" charset="-120"/>
                <a:ea typeface="微軟正黑體" panose="020B0604030504040204" pitchFamily="34" charset="-120"/>
              </a:rPr>
              <a:t>CORTANA</a:t>
            </a:r>
            <a:r>
              <a:rPr lang="zh-TW" altLang="en-US" sz="2400" b="1" dirty="0">
                <a:latin typeface="微軟正黑體" panose="020B0604030504040204" pitchFamily="34" charset="-120"/>
                <a:ea typeface="微軟正黑體" panose="020B0604030504040204" pitchFamily="34" charset="-120"/>
              </a:rPr>
              <a:t>分析結果</a:t>
            </a:r>
          </a:p>
        </p:txBody>
      </p:sp>
      <p:grpSp>
        <p:nvGrpSpPr>
          <p:cNvPr id="7" name="群組 6"/>
          <p:cNvGrpSpPr/>
          <p:nvPr/>
        </p:nvGrpSpPr>
        <p:grpSpPr>
          <a:xfrm>
            <a:off x="284640" y="1989666"/>
            <a:ext cx="8574719" cy="1632539"/>
            <a:chOff x="199028" y="1605183"/>
            <a:chExt cx="8574719" cy="1632539"/>
          </a:xfrm>
        </p:grpSpPr>
        <p:pic>
          <p:nvPicPr>
            <p:cNvPr id="3074" name="Picture 2" descr="https://lh5.googleusercontent.com/GGWVLKuzU_L-jO8eC5N3FLATrZ9ZD0ClcIL1jHqGqXtSbvUS4UoRbpXQUTE1E5ub1lcP4k_jsjCkm4yhO_utQLwnB7TtGEcdSf4OxII-X4rEHXg63DapphRcw2zsa2ouzvITjkob"/>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r="15841"/>
            <a:stretch/>
          </p:blipFill>
          <p:spPr bwMode="auto">
            <a:xfrm>
              <a:off x="199028" y="2036070"/>
              <a:ext cx="8574719" cy="1201652"/>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8024824" y="1605183"/>
              <a:ext cx="748923" cy="430887"/>
            </a:xfrm>
            <a:prstGeom prst="rect">
              <a:avLst/>
            </a:prstGeom>
            <a:solidFill>
              <a:schemeClr val="bg1"/>
            </a:solidFill>
          </p:spPr>
          <p:txBody>
            <a:bodyPr wrap="none">
              <a:spAutoFit/>
            </a:bodyPr>
            <a:lstStyle/>
            <a:p>
              <a:r>
                <a:rPr lang="zh-TW" altLang="en-US" sz="2200" b="1" dirty="0">
                  <a:latin typeface="微軟正黑體" panose="020B0604030504040204" pitchFamily="34" charset="-120"/>
                  <a:ea typeface="微軟正黑體" panose="020B0604030504040204" pitchFamily="34" charset="-120"/>
                </a:rPr>
                <a:t>毒品</a:t>
              </a:r>
            </a:p>
          </p:txBody>
        </p:sp>
      </p:grpSp>
      <p:sp>
        <p:nvSpPr>
          <p:cNvPr id="8" name="矩形 7"/>
          <p:cNvSpPr/>
          <p:nvPr/>
        </p:nvSpPr>
        <p:spPr>
          <a:xfrm>
            <a:off x="2286000" y="2413338"/>
            <a:ext cx="4572000" cy="646331"/>
          </a:xfrm>
          <a:prstGeom prst="rect">
            <a:avLst/>
          </a:prstGeom>
        </p:spPr>
        <p:txBody>
          <a:bodyPr>
            <a:spAutoFit/>
          </a:bodyPr>
          <a:lstStyle/>
          <a:p>
            <a:r>
              <a:rPr lang="zh-TW" altLang="en-US" dirty="0"/>
              <a:t/>
            </a:r>
            <a:br>
              <a:rPr lang="zh-TW" altLang="en-US" dirty="0"/>
            </a:br>
            <a:endParaRPr lang="zh-TW" altLang="en-US" dirty="0"/>
          </a:p>
        </p:txBody>
      </p:sp>
      <p:grpSp>
        <p:nvGrpSpPr>
          <p:cNvPr id="18" name="群組 17"/>
          <p:cNvGrpSpPr/>
          <p:nvPr/>
        </p:nvGrpSpPr>
        <p:grpSpPr>
          <a:xfrm>
            <a:off x="374887" y="4279710"/>
            <a:ext cx="8394223" cy="2247673"/>
            <a:chOff x="389176" y="3777288"/>
            <a:chExt cx="8394223" cy="2780587"/>
          </a:xfrm>
        </p:grpSpPr>
        <p:sp>
          <p:nvSpPr>
            <p:cNvPr id="19" name="矩形 18"/>
            <p:cNvSpPr/>
            <p:nvPr/>
          </p:nvSpPr>
          <p:spPr>
            <a:xfrm>
              <a:off x="389176" y="3777288"/>
              <a:ext cx="8394223" cy="2780587"/>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471487" y="3777290"/>
              <a:ext cx="8229600" cy="2497872"/>
            </a:xfrm>
            <a:prstGeom prst="rect">
              <a:avLst/>
            </a:prstGeom>
          </p:spPr>
          <p:txBody>
            <a:bodyPr wrap="square">
              <a:spAutoFit/>
            </a:bodyPr>
            <a:lstStyle/>
            <a:p>
              <a:pPr>
                <a:lnSpc>
                  <a:spcPct val="200000"/>
                </a:lnSpc>
              </a:pPr>
              <a:r>
                <a:rPr lang="zh-TW" altLang="en-US" sz="2200" b="1" dirty="0">
                  <a:latin typeface="微軟正黑體" panose="020B0604030504040204" pitchFamily="34" charset="-120"/>
                  <a:ea typeface="微軟正黑體" panose="020B0604030504040204" pitchFamily="34" charset="-120"/>
                </a:rPr>
                <a:t>台灣毒品氾濫日益嚴重，尤其以勞工階級最為大宗，因其所得不高，常選安非他命等較便宜的毒品，又毒品的傳播經常是朋友間的引誘，且根據資料顯示，教育程度愈低，使用毒品的人數愈多。</a:t>
              </a:r>
            </a:p>
          </p:txBody>
        </p:sp>
      </p:grpSp>
      <p:sp>
        <p:nvSpPr>
          <p:cNvPr id="12" name="文字方塊 11"/>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28</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5628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TW" sz="2700" b="1" dirty="0" smtClean="0"/>
              <a:t>FIVE</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結果呈現</a:t>
            </a:r>
          </a:p>
        </p:txBody>
      </p:sp>
      <p:sp>
        <p:nvSpPr>
          <p:cNvPr id="5" name="矩形 4"/>
          <p:cNvSpPr/>
          <p:nvPr/>
        </p:nvSpPr>
        <p:spPr>
          <a:xfrm>
            <a:off x="199028" y="1383851"/>
            <a:ext cx="3533916"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二、</a:t>
            </a:r>
            <a:r>
              <a:rPr lang="en-US" altLang="zh-TW" sz="2400" b="1" dirty="0">
                <a:latin typeface="微軟正黑體" panose="020B0604030504040204" pitchFamily="34" charset="-120"/>
                <a:ea typeface="微軟正黑體" panose="020B0604030504040204" pitchFamily="34" charset="-120"/>
              </a:rPr>
              <a:t>CORTANA</a:t>
            </a:r>
            <a:r>
              <a:rPr lang="zh-TW" altLang="en-US" sz="2400" b="1" dirty="0">
                <a:latin typeface="微軟正黑體" panose="020B0604030504040204" pitchFamily="34" charset="-120"/>
                <a:ea typeface="微軟正黑體" panose="020B0604030504040204" pitchFamily="34" charset="-120"/>
              </a:rPr>
              <a:t>分析結果</a:t>
            </a:r>
          </a:p>
        </p:txBody>
      </p:sp>
      <p:sp>
        <p:nvSpPr>
          <p:cNvPr id="8" name="矩形 7"/>
          <p:cNvSpPr/>
          <p:nvPr/>
        </p:nvSpPr>
        <p:spPr>
          <a:xfrm>
            <a:off x="2286000" y="2413338"/>
            <a:ext cx="4572000" cy="646331"/>
          </a:xfrm>
          <a:prstGeom prst="rect">
            <a:avLst/>
          </a:prstGeom>
        </p:spPr>
        <p:txBody>
          <a:bodyPr>
            <a:spAutoFit/>
          </a:bodyPr>
          <a:lstStyle/>
          <a:p>
            <a:r>
              <a:rPr lang="zh-TW" altLang="en-US" dirty="0"/>
              <a:t/>
            </a:r>
            <a:br>
              <a:rPr lang="zh-TW" altLang="en-US" dirty="0"/>
            </a:br>
            <a:endParaRPr lang="zh-TW" altLang="en-US" dirty="0"/>
          </a:p>
        </p:txBody>
      </p:sp>
      <p:grpSp>
        <p:nvGrpSpPr>
          <p:cNvPr id="9" name="群組 8"/>
          <p:cNvGrpSpPr/>
          <p:nvPr/>
        </p:nvGrpSpPr>
        <p:grpSpPr>
          <a:xfrm>
            <a:off x="536732" y="1845516"/>
            <a:ext cx="8099112" cy="4024843"/>
            <a:chOff x="536732" y="1614683"/>
            <a:chExt cx="8099112" cy="4024843"/>
          </a:xfrm>
        </p:grpSpPr>
        <p:grpSp>
          <p:nvGrpSpPr>
            <p:cNvPr id="6" name="群組 5"/>
            <p:cNvGrpSpPr/>
            <p:nvPr/>
          </p:nvGrpSpPr>
          <p:grpSpPr>
            <a:xfrm>
              <a:off x="536732" y="2036070"/>
              <a:ext cx="8099112" cy="3603456"/>
              <a:chOff x="438399" y="2060227"/>
              <a:chExt cx="8099112" cy="3603456"/>
            </a:xfrm>
          </p:grpSpPr>
          <p:pic>
            <p:nvPicPr>
              <p:cNvPr id="4098" name="Picture 2" descr="https://lh5.googleusercontent.com/2QRU9zVMACR3hQ3jWnK_kIPrc_9NqrYTyZLrIP3c3d0BoS1G0X-Tj8YKPdDe9GQ1eGkQNHBFEpBuQh-ArefjP-ErKHRySkCCYeCsWFJoDP_OkPAOFkz8zDW0i82A7ebvd40-pjmX"/>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r="17572"/>
              <a:stretch/>
            </p:blipFill>
            <p:spPr bwMode="auto">
              <a:xfrm>
                <a:off x="438399" y="2060227"/>
                <a:ext cx="8099112" cy="115883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群組 3"/>
              <p:cNvGrpSpPr/>
              <p:nvPr/>
            </p:nvGrpSpPr>
            <p:grpSpPr>
              <a:xfrm>
                <a:off x="438399" y="3219061"/>
                <a:ext cx="8099112" cy="2444622"/>
                <a:chOff x="438399" y="3219061"/>
                <a:chExt cx="8070022" cy="2528596"/>
              </a:xfrm>
            </p:grpSpPr>
            <p:pic>
              <p:nvPicPr>
                <p:cNvPr id="4100" name="Picture 4" descr="https://lh6.googleusercontent.com/hkvaq3-7iiAkI0VLTh93oSpfKODZlcx3HeDwhmnN1uw57W5PFs0H1qT6BsvCmAujw6ZD8GoEiNhjcF2OJdnOZcQvhxcWTe_4axpB8Ca6WAWEyvPkNn1cxHWFwEJuG1oJpH4FmKOm"/>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r="54946"/>
                <a:stretch/>
              </p:blipFill>
              <p:spPr bwMode="auto">
                <a:xfrm>
                  <a:off x="438399" y="3219061"/>
                  <a:ext cx="4898712" cy="25285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lh6.googleusercontent.com/hkvaq3-7iiAkI0VLTh93oSpfKODZlcx3HeDwhmnN1uw57W5PFs0H1qT6BsvCmAujw6ZD8GoEiNhjcF2OJdnOZcQvhxcWTe_4axpB8Ca6WAWEyvPkNn1cxHWFwEJuG1oJpH4FmKOm"/>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54723" r="15870"/>
                <a:stretch/>
              </p:blipFill>
              <p:spPr bwMode="auto">
                <a:xfrm>
                  <a:off x="5310944" y="3219061"/>
                  <a:ext cx="3197477" cy="252859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1" name="矩形 20"/>
            <p:cNvSpPr/>
            <p:nvPr/>
          </p:nvSpPr>
          <p:spPr>
            <a:xfrm>
              <a:off x="7040535" y="1614683"/>
              <a:ext cx="1595309" cy="430887"/>
            </a:xfrm>
            <a:prstGeom prst="rect">
              <a:avLst/>
            </a:prstGeom>
            <a:solidFill>
              <a:schemeClr val="bg1"/>
            </a:solidFill>
          </p:spPr>
          <p:txBody>
            <a:bodyPr wrap="none">
              <a:spAutoFit/>
            </a:bodyPr>
            <a:lstStyle/>
            <a:p>
              <a:r>
                <a:rPr lang="zh-TW" altLang="en-US" sz="2200" b="1" dirty="0">
                  <a:latin typeface="微軟正黑體" panose="020B0604030504040204" pitchFamily="34" charset="-120"/>
                  <a:ea typeface="微軟正黑體" panose="020B0604030504040204" pitchFamily="34" charset="-120"/>
                </a:rPr>
                <a:t>搶奪與強盜</a:t>
              </a:r>
            </a:p>
          </p:txBody>
        </p:sp>
      </p:grpSp>
      <p:grpSp>
        <p:nvGrpSpPr>
          <p:cNvPr id="22" name="群組 21"/>
          <p:cNvGrpSpPr/>
          <p:nvPr/>
        </p:nvGrpSpPr>
        <p:grpSpPr>
          <a:xfrm>
            <a:off x="147931" y="3380125"/>
            <a:ext cx="4764928" cy="3477875"/>
            <a:chOff x="389177" y="2633699"/>
            <a:chExt cx="4764928" cy="4302464"/>
          </a:xfrm>
        </p:grpSpPr>
        <p:sp>
          <p:nvSpPr>
            <p:cNvPr id="23" name="矩形 22"/>
            <p:cNvSpPr/>
            <p:nvPr/>
          </p:nvSpPr>
          <p:spPr>
            <a:xfrm>
              <a:off x="389177" y="2633699"/>
              <a:ext cx="4764928" cy="4131948"/>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p:cNvSpPr/>
            <p:nvPr/>
          </p:nvSpPr>
          <p:spPr>
            <a:xfrm>
              <a:off x="440274" y="2633699"/>
              <a:ext cx="4671916" cy="4302464"/>
            </a:xfrm>
            <a:prstGeom prst="rect">
              <a:avLst/>
            </a:prstGeom>
          </p:spPr>
          <p:txBody>
            <a:bodyPr wrap="square">
              <a:spAutoFit/>
            </a:bodyPr>
            <a:lstStyle/>
            <a:p>
              <a:pPr>
                <a:lnSpc>
                  <a:spcPct val="200000"/>
                </a:lnSpc>
              </a:pPr>
              <a:r>
                <a:rPr lang="zh-TW" altLang="en-US" sz="2200" b="1" dirty="0">
                  <a:latin typeface="微軟正黑體" panose="020B0604030504040204" pitchFamily="34" charset="-120"/>
                  <a:ea typeface="微軟正黑體" panose="020B0604030504040204" pitchFamily="34" charset="-120"/>
                </a:rPr>
                <a:t>就社會學相關理論而言</a:t>
              </a:r>
              <a:r>
                <a:rPr lang="en-US" altLang="zh-TW" sz="2200" b="1" dirty="0">
                  <a:latin typeface="微軟正黑體" panose="020B0604030504040204" pitchFamily="34" charset="-120"/>
                  <a:ea typeface="微軟正黑體" panose="020B0604030504040204" pitchFamily="34" charset="-120"/>
                </a:rPr>
                <a:t>, </a:t>
              </a:r>
              <a:r>
                <a:rPr lang="en-US" altLang="zh-TW" sz="2200" b="1" dirty="0" err="1">
                  <a:latin typeface="微軟正黑體" panose="020B0604030504040204" pitchFamily="34" charset="-120"/>
                  <a:ea typeface="微軟正黑體" panose="020B0604030504040204" pitchFamily="34" charset="-120"/>
                </a:rPr>
                <a:t>Fajnzylber</a:t>
              </a:r>
              <a:r>
                <a:rPr lang="en-US" altLang="zh-TW" sz="2200" b="1" dirty="0">
                  <a:latin typeface="微軟正黑體" panose="020B0604030504040204" pitchFamily="34" charset="-120"/>
                  <a:ea typeface="微軟正黑體" panose="020B0604030504040204" pitchFamily="34" charset="-120"/>
                </a:rPr>
                <a:t> et al. (2002) </a:t>
              </a:r>
              <a:r>
                <a:rPr lang="zh-TW" altLang="en-US" sz="2200" b="1" dirty="0">
                  <a:latin typeface="微軟正黑體" panose="020B0604030504040204" pitchFamily="34" charset="-120"/>
                  <a:ea typeface="微軟正黑體" panose="020B0604030504040204" pitchFamily="34" charset="-120"/>
                </a:rPr>
                <a:t>指出，在社會學領域當中，相對剝奪 </a:t>
              </a:r>
              <a:r>
                <a:rPr lang="en-US" altLang="zh-TW" sz="2200" b="1" dirty="0">
                  <a:latin typeface="微軟正黑體" panose="020B0604030504040204" pitchFamily="34" charset="-120"/>
                  <a:ea typeface="微軟正黑體" panose="020B0604030504040204" pitchFamily="34" charset="-120"/>
                </a:rPr>
                <a:t>(relative deprivation) </a:t>
              </a:r>
              <a:r>
                <a:rPr lang="zh-TW" altLang="en-US" sz="2200" b="1" dirty="0">
                  <a:latin typeface="微軟正黑體" panose="020B0604030504040204" pitchFamily="34" charset="-120"/>
                  <a:ea typeface="微軟正黑體" panose="020B0604030504040204" pitchFamily="34" charset="-120"/>
                </a:rPr>
                <a:t>理論是解釋所得分配不均與犯罪率之間關係的主要典範之一。</a:t>
              </a:r>
            </a:p>
          </p:txBody>
        </p:sp>
      </p:grpSp>
      <p:sp>
        <p:nvSpPr>
          <p:cNvPr id="16" name="文字方塊 15"/>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29</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3560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TW" sz="2700" b="1" dirty="0" smtClean="0"/>
              <a:t>FIVE</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結果呈現</a:t>
            </a:r>
          </a:p>
        </p:txBody>
      </p:sp>
      <p:sp>
        <p:nvSpPr>
          <p:cNvPr id="5" name="矩形 4"/>
          <p:cNvSpPr/>
          <p:nvPr/>
        </p:nvSpPr>
        <p:spPr>
          <a:xfrm>
            <a:off x="199028" y="1383851"/>
            <a:ext cx="3533916"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二、</a:t>
            </a:r>
            <a:r>
              <a:rPr lang="en-US" altLang="zh-TW" sz="2400" b="1" dirty="0">
                <a:latin typeface="微軟正黑體" panose="020B0604030504040204" pitchFamily="34" charset="-120"/>
                <a:ea typeface="微軟正黑體" panose="020B0604030504040204" pitchFamily="34" charset="-120"/>
              </a:rPr>
              <a:t>CORTANA</a:t>
            </a:r>
            <a:r>
              <a:rPr lang="zh-TW" altLang="en-US" sz="2400" b="1" dirty="0">
                <a:latin typeface="微軟正黑體" panose="020B0604030504040204" pitchFamily="34" charset="-120"/>
                <a:ea typeface="微軟正黑體" panose="020B0604030504040204" pitchFamily="34" charset="-120"/>
              </a:rPr>
              <a:t>分析結果</a:t>
            </a:r>
          </a:p>
        </p:txBody>
      </p:sp>
      <p:grpSp>
        <p:nvGrpSpPr>
          <p:cNvPr id="7" name="群組 6"/>
          <p:cNvGrpSpPr/>
          <p:nvPr/>
        </p:nvGrpSpPr>
        <p:grpSpPr>
          <a:xfrm>
            <a:off x="357145" y="1850608"/>
            <a:ext cx="8458285" cy="1816322"/>
            <a:chOff x="357145" y="1850608"/>
            <a:chExt cx="8458285" cy="1816322"/>
          </a:xfrm>
        </p:grpSpPr>
        <p:pic>
          <p:nvPicPr>
            <p:cNvPr id="5122" name="Picture 2" descr="https://lh5.googleusercontent.com/7DOOqpeiEYnfLcTuQ2SS3MVDi3W41qaLlLlG4Q3z7PJoDAY-wXChDRC2ERvE-d6wd-8zwvKXHBienkvPh5DBFbugnEOR9SREkiHRN6UCGR8hb-XyZcjwoUjbib9mREGIvGExvqtP"/>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r="15826"/>
            <a:stretch/>
          </p:blipFill>
          <p:spPr bwMode="auto">
            <a:xfrm>
              <a:off x="357145" y="2281495"/>
              <a:ext cx="8458285" cy="1385435"/>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7502250" y="1850608"/>
              <a:ext cx="1313180" cy="430887"/>
            </a:xfrm>
            <a:prstGeom prst="rect">
              <a:avLst/>
            </a:prstGeom>
            <a:solidFill>
              <a:schemeClr val="bg1"/>
            </a:solidFill>
          </p:spPr>
          <p:txBody>
            <a:bodyPr wrap="none">
              <a:spAutoFit/>
            </a:bodyPr>
            <a:lstStyle/>
            <a:p>
              <a:r>
                <a:rPr lang="zh-TW" altLang="en-US" sz="2200" b="1" dirty="0">
                  <a:latin typeface="微軟正黑體" panose="020B0604030504040204" pitchFamily="34" charset="-120"/>
                  <a:ea typeface="微軟正黑體" panose="020B0604030504040204" pitchFamily="34" charset="-120"/>
                </a:rPr>
                <a:t>強制性交</a:t>
              </a:r>
            </a:p>
          </p:txBody>
        </p:sp>
      </p:grpSp>
      <p:grpSp>
        <p:nvGrpSpPr>
          <p:cNvPr id="20" name="群組 19"/>
          <p:cNvGrpSpPr/>
          <p:nvPr/>
        </p:nvGrpSpPr>
        <p:grpSpPr>
          <a:xfrm>
            <a:off x="357146" y="4097817"/>
            <a:ext cx="8458284" cy="2489456"/>
            <a:chOff x="529785" y="3521554"/>
            <a:chExt cx="8458284" cy="3079695"/>
          </a:xfrm>
        </p:grpSpPr>
        <p:sp>
          <p:nvSpPr>
            <p:cNvPr id="25" name="矩形 24"/>
            <p:cNvSpPr/>
            <p:nvPr/>
          </p:nvSpPr>
          <p:spPr>
            <a:xfrm>
              <a:off x="529785" y="3521554"/>
              <a:ext cx="8458284" cy="307969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647062" y="3747818"/>
              <a:ext cx="8223728" cy="2627168"/>
            </a:xfrm>
            <a:prstGeom prst="rect">
              <a:avLst/>
            </a:prstGeom>
          </p:spPr>
          <p:txBody>
            <a:bodyPr wrap="square">
              <a:spAutoFit/>
            </a:bodyPr>
            <a:lstStyle/>
            <a:p>
              <a:pPr>
                <a:lnSpc>
                  <a:spcPct val="200000"/>
                </a:lnSpc>
              </a:pPr>
              <a:r>
                <a:rPr lang="zh-TW" altLang="en-US" sz="2200" b="1" dirty="0">
                  <a:latin typeface="微軟正黑體" panose="020B0604030504040204" pitchFamily="34" charset="-120"/>
                  <a:ea typeface="微軟正黑體" panose="020B0604030504040204" pitchFamily="34" charset="-120"/>
                </a:rPr>
                <a:t>在強制性交中，權力型之罪犯為最大宗，此類罪犯因生活上的不順，無法於工作中獲得成就等，因此轉而從強制性交中，透過武器、暴力、強制力等方式取回權力感。</a:t>
              </a:r>
            </a:p>
          </p:txBody>
        </p:sp>
      </p:grpSp>
      <p:sp>
        <p:nvSpPr>
          <p:cNvPr id="11" name="文字方塊 10"/>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30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2372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TW" sz="2700" b="1" dirty="0" smtClean="0"/>
              <a:t>FIVE</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結果呈現</a:t>
            </a:r>
          </a:p>
        </p:txBody>
      </p:sp>
      <p:sp>
        <p:nvSpPr>
          <p:cNvPr id="5" name="矩形 4"/>
          <p:cNvSpPr/>
          <p:nvPr/>
        </p:nvSpPr>
        <p:spPr>
          <a:xfrm>
            <a:off x="199028" y="1383851"/>
            <a:ext cx="2954655"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三、地區犯罪分布圖</a:t>
            </a:r>
          </a:p>
        </p:txBody>
      </p:sp>
      <p:sp>
        <p:nvSpPr>
          <p:cNvPr id="8" name="文字方塊 7"/>
          <p:cNvSpPr txBox="1"/>
          <p:nvPr/>
        </p:nvSpPr>
        <p:spPr>
          <a:xfrm>
            <a:off x="8481710" y="473629"/>
            <a:ext cx="415498"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3</a:t>
            </a:r>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grpSp>
        <p:nvGrpSpPr>
          <p:cNvPr id="9" name="群組 8"/>
          <p:cNvGrpSpPr/>
          <p:nvPr/>
        </p:nvGrpSpPr>
        <p:grpSpPr>
          <a:xfrm>
            <a:off x="357146" y="5107650"/>
            <a:ext cx="8458284" cy="1479622"/>
            <a:chOff x="529785" y="4770815"/>
            <a:chExt cx="8458284" cy="1830434"/>
          </a:xfrm>
        </p:grpSpPr>
        <p:sp>
          <p:nvSpPr>
            <p:cNvPr id="10" name="矩形 9"/>
            <p:cNvSpPr/>
            <p:nvPr/>
          </p:nvSpPr>
          <p:spPr>
            <a:xfrm>
              <a:off x="529785" y="4885249"/>
              <a:ext cx="8458284" cy="1716000"/>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647062" y="4770815"/>
              <a:ext cx="8223728" cy="1660224"/>
            </a:xfrm>
            <a:prstGeom prst="rect">
              <a:avLst/>
            </a:prstGeom>
          </p:spPr>
          <p:txBody>
            <a:bodyPr wrap="square">
              <a:spAutoFit/>
            </a:bodyPr>
            <a:lstStyle/>
            <a:p>
              <a:pPr>
                <a:lnSpc>
                  <a:spcPct val="200000"/>
                </a:lnSpc>
              </a:pPr>
              <a:r>
                <a:rPr lang="zh-TW" altLang="en-US" sz="2200" b="1" dirty="0" smtClean="0">
                  <a:latin typeface="微軟正黑體" panose="020B0604030504040204" pitchFamily="34" charset="-120"/>
                  <a:ea typeface="微軟正黑體" panose="020B0604030504040204" pitchFamily="34" charset="-120"/>
                </a:rPr>
                <a:t>透過將犯罪資料視覺化，將台灣的各個地區，顏色由淺到深，代表了犯案數量由少到多。</a:t>
              </a:r>
              <a:endParaRPr lang="zh-TW" altLang="en-US" sz="2200" b="1" dirty="0">
                <a:latin typeface="微軟正黑體" panose="020B0604030504040204" pitchFamily="34" charset="-120"/>
                <a:ea typeface="微軟正黑體" panose="020B0604030504040204" pitchFamily="34" charset="-120"/>
              </a:endParaRPr>
            </a:p>
          </p:txBody>
        </p:sp>
      </p:grpSp>
      <p:grpSp>
        <p:nvGrpSpPr>
          <p:cNvPr id="34" name="群組 33"/>
          <p:cNvGrpSpPr/>
          <p:nvPr/>
        </p:nvGrpSpPr>
        <p:grpSpPr>
          <a:xfrm>
            <a:off x="364776" y="1922564"/>
            <a:ext cx="4009691" cy="3210658"/>
            <a:chOff x="282820" y="1816729"/>
            <a:chExt cx="4229529" cy="3386688"/>
          </a:xfrm>
        </p:grpSpPr>
        <p:pic>
          <p:nvPicPr>
            <p:cNvPr id="13" name="圖片 12"/>
            <p:cNvPicPr/>
            <p:nvPr/>
          </p:nvPicPr>
          <p:blipFill rotWithShape="1">
            <a:blip r:embed="rId2"/>
            <a:srcRect l="25825" t="20337" r="24332" b="5979"/>
            <a:stretch/>
          </p:blipFill>
          <p:spPr bwMode="auto">
            <a:xfrm>
              <a:off x="282820" y="1816729"/>
              <a:ext cx="4229529" cy="3386688"/>
            </a:xfrm>
            <a:prstGeom prst="rect">
              <a:avLst/>
            </a:prstGeom>
            <a:ln>
              <a:noFill/>
            </a:ln>
            <a:extLst>
              <a:ext uri="{53640926-AAD7-44D8-BBD7-CCE9431645EC}">
                <a14:shadowObscured xmlns:a14="http://schemas.microsoft.com/office/drawing/2010/main"/>
              </a:ext>
            </a:extLst>
          </p:spPr>
        </p:pic>
        <p:sp>
          <p:nvSpPr>
            <p:cNvPr id="33" name="文字方塊 32"/>
            <p:cNvSpPr txBox="1"/>
            <p:nvPr/>
          </p:nvSpPr>
          <p:spPr>
            <a:xfrm>
              <a:off x="282820" y="1816729"/>
              <a:ext cx="1415772"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rPr>
                <a:t>住宅竊盜</a:t>
              </a:r>
              <a:endParaRPr lang="zh-TW" altLang="en-US" sz="2400" b="1" dirty="0">
                <a:latin typeface="微軟正黑體" panose="020B0604030504040204" pitchFamily="34" charset="-120"/>
                <a:ea typeface="微軟正黑體" panose="020B0604030504040204" pitchFamily="34" charset="-120"/>
              </a:endParaRPr>
            </a:p>
          </p:txBody>
        </p:sp>
      </p:grpSp>
      <p:grpSp>
        <p:nvGrpSpPr>
          <p:cNvPr id="7" name="群組 6"/>
          <p:cNvGrpSpPr/>
          <p:nvPr/>
        </p:nvGrpSpPr>
        <p:grpSpPr>
          <a:xfrm>
            <a:off x="364391" y="1922564"/>
            <a:ext cx="4009691" cy="3210658"/>
            <a:chOff x="282820" y="1818101"/>
            <a:chExt cx="4229529" cy="3386688"/>
          </a:xfrm>
        </p:grpSpPr>
        <p:pic>
          <p:nvPicPr>
            <p:cNvPr id="19" name="圖片 18"/>
            <p:cNvPicPr/>
            <p:nvPr/>
          </p:nvPicPr>
          <p:blipFill rotWithShape="1">
            <a:blip r:embed="rId3"/>
            <a:srcRect l="25819" t="20338" r="24338" b="5979"/>
            <a:stretch/>
          </p:blipFill>
          <p:spPr bwMode="auto">
            <a:xfrm>
              <a:off x="282820" y="1818101"/>
              <a:ext cx="4229529" cy="3386688"/>
            </a:xfrm>
            <a:prstGeom prst="rect">
              <a:avLst/>
            </a:prstGeom>
            <a:ln>
              <a:noFill/>
            </a:ln>
            <a:extLst>
              <a:ext uri="{53640926-AAD7-44D8-BBD7-CCE9431645EC}">
                <a14:shadowObscured xmlns:a14="http://schemas.microsoft.com/office/drawing/2010/main"/>
              </a:ext>
            </a:extLst>
          </p:spPr>
        </p:pic>
        <p:sp>
          <p:nvSpPr>
            <p:cNvPr id="21" name="文字方塊 20"/>
            <p:cNvSpPr txBox="1"/>
            <p:nvPr/>
          </p:nvSpPr>
          <p:spPr>
            <a:xfrm>
              <a:off x="282820" y="1820515"/>
              <a:ext cx="1415772"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rPr>
                <a:t>汽車竊盜</a:t>
              </a:r>
              <a:endParaRPr lang="zh-TW" altLang="en-US" sz="2400" b="1" dirty="0">
                <a:latin typeface="微軟正黑體" panose="020B0604030504040204" pitchFamily="34" charset="-120"/>
                <a:ea typeface="微軟正黑體" panose="020B0604030504040204" pitchFamily="34" charset="-120"/>
              </a:endParaRPr>
            </a:p>
          </p:txBody>
        </p:sp>
      </p:grpSp>
      <p:grpSp>
        <p:nvGrpSpPr>
          <p:cNvPr id="26" name="群組 25"/>
          <p:cNvGrpSpPr/>
          <p:nvPr/>
        </p:nvGrpSpPr>
        <p:grpSpPr>
          <a:xfrm>
            <a:off x="365095" y="1922561"/>
            <a:ext cx="4009691" cy="3210661"/>
            <a:chOff x="282820" y="1813460"/>
            <a:chExt cx="4229529" cy="3386691"/>
          </a:xfrm>
        </p:grpSpPr>
        <p:pic>
          <p:nvPicPr>
            <p:cNvPr id="17" name="圖片 16"/>
            <p:cNvPicPr/>
            <p:nvPr/>
          </p:nvPicPr>
          <p:blipFill rotWithShape="1">
            <a:blip r:embed="rId4"/>
            <a:srcRect l="25824" t="20337" r="24333" b="5981"/>
            <a:stretch/>
          </p:blipFill>
          <p:spPr bwMode="auto">
            <a:xfrm>
              <a:off x="282820" y="1813463"/>
              <a:ext cx="4229529" cy="3386688"/>
            </a:xfrm>
            <a:prstGeom prst="rect">
              <a:avLst/>
            </a:prstGeom>
            <a:ln>
              <a:noFill/>
            </a:ln>
            <a:extLst>
              <a:ext uri="{53640926-AAD7-44D8-BBD7-CCE9431645EC}">
                <a14:shadowObscured xmlns:a14="http://schemas.microsoft.com/office/drawing/2010/main"/>
              </a:ext>
            </a:extLst>
          </p:spPr>
        </p:pic>
        <p:sp>
          <p:nvSpPr>
            <p:cNvPr id="25" name="文字方塊 24"/>
            <p:cNvSpPr txBox="1"/>
            <p:nvPr/>
          </p:nvSpPr>
          <p:spPr>
            <a:xfrm>
              <a:off x="282820" y="1813460"/>
              <a:ext cx="1415772"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rPr>
                <a:t>機車竊盜</a:t>
              </a:r>
              <a:endParaRPr lang="zh-TW" altLang="en-US" sz="2400" b="1" dirty="0">
                <a:latin typeface="微軟正黑體" panose="020B0604030504040204" pitchFamily="34" charset="-120"/>
                <a:ea typeface="微軟正黑體" panose="020B0604030504040204" pitchFamily="34" charset="-120"/>
              </a:endParaRPr>
            </a:p>
          </p:txBody>
        </p:sp>
      </p:grpSp>
      <p:grpSp>
        <p:nvGrpSpPr>
          <p:cNvPr id="24" name="群組 23"/>
          <p:cNvGrpSpPr/>
          <p:nvPr/>
        </p:nvGrpSpPr>
        <p:grpSpPr>
          <a:xfrm>
            <a:off x="357144" y="1913237"/>
            <a:ext cx="4015312" cy="3219454"/>
            <a:chOff x="276891" y="1804186"/>
            <a:chExt cx="4235458" cy="3395966"/>
          </a:xfrm>
        </p:grpSpPr>
        <p:pic>
          <p:nvPicPr>
            <p:cNvPr id="18" name="圖片 17"/>
            <p:cNvPicPr/>
            <p:nvPr/>
          </p:nvPicPr>
          <p:blipFill rotWithShape="1">
            <a:blip r:embed="rId5"/>
            <a:srcRect l="25825" t="20337" r="24332" b="5979"/>
            <a:stretch/>
          </p:blipFill>
          <p:spPr bwMode="auto">
            <a:xfrm>
              <a:off x="282820" y="1813464"/>
              <a:ext cx="4229529" cy="3386688"/>
            </a:xfrm>
            <a:prstGeom prst="rect">
              <a:avLst/>
            </a:prstGeom>
            <a:ln>
              <a:noFill/>
            </a:ln>
            <a:extLst>
              <a:ext uri="{53640926-AAD7-44D8-BBD7-CCE9431645EC}">
                <a14:shadowObscured xmlns:a14="http://schemas.microsoft.com/office/drawing/2010/main"/>
              </a:ext>
            </a:extLst>
          </p:spPr>
        </p:pic>
        <p:sp>
          <p:nvSpPr>
            <p:cNvPr id="23" name="文字方塊 22"/>
            <p:cNvSpPr txBox="1"/>
            <p:nvPr/>
          </p:nvSpPr>
          <p:spPr>
            <a:xfrm>
              <a:off x="276891" y="1804186"/>
              <a:ext cx="800219"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rPr>
                <a:t>毒品</a:t>
              </a:r>
              <a:endParaRPr lang="zh-TW" altLang="en-US" sz="2400" b="1" dirty="0">
                <a:latin typeface="微軟正黑體" panose="020B0604030504040204" pitchFamily="34" charset="-120"/>
                <a:ea typeface="微軟正黑體" panose="020B0604030504040204" pitchFamily="34" charset="-120"/>
              </a:endParaRPr>
            </a:p>
          </p:txBody>
        </p:sp>
      </p:grpSp>
      <p:grpSp>
        <p:nvGrpSpPr>
          <p:cNvPr id="28" name="群組 27"/>
          <p:cNvGrpSpPr/>
          <p:nvPr/>
        </p:nvGrpSpPr>
        <p:grpSpPr>
          <a:xfrm>
            <a:off x="365709" y="1912445"/>
            <a:ext cx="4009691" cy="3219451"/>
            <a:chOff x="282820" y="1804187"/>
            <a:chExt cx="4229529" cy="3395963"/>
          </a:xfrm>
        </p:grpSpPr>
        <p:pic>
          <p:nvPicPr>
            <p:cNvPr id="16" name="圖片 15"/>
            <p:cNvPicPr/>
            <p:nvPr/>
          </p:nvPicPr>
          <p:blipFill rotWithShape="1">
            <a:blip r:embed="rId6"/>
            <a:srcRect l="25824" t="20337" r="24332" b="5980"/>
            <a:stretch/>
          </p:blipFill>
          <p:spPr bwMode="auto">
            <a:xfrm>
              <a:off x="282820" y="1813462"/>
              <a:ext cx="4229529" cy="3386688"/>
            </a:xfrm>
            <a:prstGeom prst="rect">
              <a:avLst/>
            </a:prstGeom>
            <a:ln>
              <a:noFill/>
            </a:ln>
            <a:extLst>
              <a:ext uri="{53640926-AAD7-44D8-BBD7-CCE9431645EC}">
                <a14:shadowObscured xmlns:a14="http://schemas.microsoft.com/office/drawing/2010/main"/>
              </a:ext>
            </a:extLst>
          </p:spPr>
        </p:pic>
        <p:sp>
          <p:nvSpPr>
            <p:cNvPr id="27" name="文字方塊 26"/>
            <p:cNvSpPr txBox="1"/>
            <p:nvPr/>
          </p:nvSpPr>
          <p:spPr>
            <a:xfrm>
              <a:off x="282820" y="1804187"/>
              <a:ext cx="800219"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rPr>
                <a:t>搶奪</a:t>
              </a:r>
              <a:endParaRPr lang="zh-TW" altLang="en-US" sz="2400" b="1" dirty="0">
                <a:latin typeface="微軟正黑體" panose="020B0604030504040204" pitchFamily="34" charset="-120"/>
                <a:ea typeface="微軟正黑體" panose="020B0604030504040204" pitchFamily="34" charset="-120"/>
              </a:endParaRPr>
            </a:p>
          </p:txBody>
        </p:sp>
      </p:grpSp>
      <p:grpSp>
        <p:nvGrpSpPr>
          <p:cNvPr id="30" name="群組 29"/>
          <p:cNvGrpSpPr/>
          <p:nvPr/>
        </p:nvGrpSpPr>
        <p:grpSpPr>
          <a:xfrm>
            <a:off x="366854" y="1920344"/>
            <a:ext cx="4009691" cy="3210658"/>
            <a:chOff x="282820" y="1813461"/>
            <a:chExt cx="4229529" cy="3386688"/>
          </a:xfrm>
        </p:grpSpPr>
        <p:pic>
          <p:nvPicPr>
            <p:cNvPr id="15" name="圖片 14"/>
            <p:cNvPicPr/>
            <p:nvPr/>
          </p:nvPicPr>
          <p:blipFill rotWithShape="1">
            <a:blip r:embed="rId7"/>
            <a:srcRect l="25825" t="20337" r="24331" b="5980"/>
            <a:stretch/>
          </p:blipFill>
          <p:spPr bwMode="auto">
            <a:xfrm>
              <a:off x="282820" y="1813461"/>
              <a:ext cx="4229529" cy="3386688"/>
            </a:xfrm>
            <a:prstGeom prst="rect">
              <a:avLst/>
            </a:prstGeom>
            <a:ln>
              <a:noFill/>
            </a:ln>
            <a:extLst>
              <a:ext uri="{53640926-AAD7-44D8-BBD7-CCE9431645EC}">
                <a14:shadowObscured xmlns:a14="http://schemas.microsoft.com/office/drawing/2010/main"/>
              </a:ext>
            </a:extLst>
          </p:spPr>
        </p:pic>
        <p:sp>
          <p:nvSpPr>
            <p:cNvPr id="29" name="文字方塊 28"/>
            <p:cNvSpPr txBox="1"/>
            <p:nvPr/>
          </p:nvSpPr>
          <p:spPr>
            <a:xfrm>
              <a:off x="288902" y="1819085"/>
              <a:ext cx="800219"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rPr>
                <a:t>強盜</a:t>
              </a:r>
              <a:endParaRPr lang="zh-TW" altLang="en-US" sz="2400" b="1" dirty="0">
                <a:latin typeface="微軟正黑體" panose="020B0604030504040204" pitchFamily="34" charset="-120"/>
                <a:ea typeface="微軟正黑體" panose="020B0604030504040204" pitchFamily="34" charset="-120"/>
              </a:endParaRPr>
            </a:p>
          </p:txBody>
        </p:sp>
      </p:grpSp>
      <p:grpSp>
        <p:nvGrpSpPr>
          <p:cNvPr id="32" name="群組 31"/>
          <p:cNvGrpSpPr/>
          <p:nvPr/>
        </p:nvGrpSpPr>
        <p:grpSpPr>
          <a:xfrm>
            <a:off x="365005" y="1920393"/>
            <a:ext cx="4009691" cy="3210658"/>
            <a:chOff x="282820" y="1808824"/>
            <a:chExt cx="4229529" cy="3386688"/>
          </a:xfrm>
        </p:grpSpPr>
        <p:pic>
          <p:nvPicPr>
            <p:cNvPr id="14" name="圖片 13"/>
            <p:cNvPicPr/>
            <p:nvPr/>
          </p:nvPicPr>
          <p:blipFill rotWithShape="1">
            <a:blip r:embed="rId8"/>
            <a:srcRect l="25822" t="20337" r="24335" b="5979"/>
            <a:stretch/>
          </p:blipFill>
          <p:spPr bwMode="auto">
            <a:xfrm>
              <a:off x="282820" y="1808824"/>
              <a:ext cx="4229529" cy="3386688"/>
            </a:xfrm>
            <a:prstGeom prst="rect">
              <a:avLst/>
            </a:prstGeom>
            <a:ln>
              <a:noFill/>
            </a:ln>
            <a:extLst>
              <a:ext uri="{53640926-AAD7-44D8-BBD7-CCE9431645EC}">
                <a14:shadowObscured xmlns:a14="http://schemas.microsoft.com/office/drawing/2010/main"/>
              </a:ext>
            </a:extLst>
          </p:spPr>
        </p:pic>
        <p:sp>
          <p:nvSpPr>
            <p:cNvPr id="31" name="文字方塊 30"/>
            <p:cNvSpPr txBox="1"/>
            <p:nvPr/>
          </p:nvSpPr>
          <p:spPr>
            <a:xfrm>
              <a:off x="283471" y="1808824"/>
              <a:ext cx="1415772"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rPr>
                <a:t>強制性交</a:t>
              </a:r>
              <a:endParaRPr lang="zh-TW" altLang="en-US" sz="2400" b="1" dirty="0">
                <a:latin typeface="微軟正黑體" panose="020B0604030504040204" pitchFamily="34" charset="-120"/>
                <a:ea typeface="微軟正黑體" panose="020B0604030504040204" pitchFamily="34" charset="-120"/>
              </a:endParaRPr>
            </a:p>
          </p:txBody>
        </p:sp>
      </p:grpSp>
      <p:grpSp>
        <p:nvGrpSpPr>
          <p:cNvPr id="6" name="群組 5"/>
          <p:cNvGrpSpPr/>
          <p:nvPr/>
        </p:nvGrpSpPr>
        <p:grpSpPr>
          <a:xfrm>
            <a:off x="365536" y="1918994"/>
            <a:ext cx="4009691" cy="3211962"/>
            <a:chOff x="282820" y="1812089"/>
            <a:chExt cx="4229529" cy="3388063"/>
          </a:xfrm>
        </p:grpSpPr>
        <p:pic>
          <p:nvPicPr>
            <p:cNvPr id="20" name="圖片 19"/>
            <p:cNvPicPr/>
            <p:nvPr/>
          </p:nvPicPr>
          <p:blipFill rotWithShape="1">
            <a:blip r:embed="rId9"/>
            <a:srcRect l="25825" t="20337" r="24331" b="5979"/>
            <a:stretch/>
          </p:blipFill>
          <p:spPr bwMode="auto">
            <a:xfrm>
              <a:off x="282820" y="1813464"/>
              <a:ext cx="4229529" cy="3386688"/>
            </a:xfrm>
            <a:prstGeom prst="rect">
              <a:avLst/>
            </a:prstGeom>
            <a:ln>
              <a:noFill/>
            </a:ln>
            <a:extLst>
              <a:ext uri="{53640926-AAD7-44D8-BBD7-CCE9431645EC}">
                <a14:shadowObscured xmlns:a14="http://schemas.microsoft.com/office/drawing/2010/main"/>
              </a:ext>
            </a:extLst>
          </p:spPr>
        </p:pic>
        <p:sp>
          <p:nvSpPr>
            <p:cNvPr id="4" name="文字方塊 3"/>
            <p:cNvSpPr txBox="1"/>
            <p:nvPr/>
          </p:nvSpPr>
          <p:spPr>
            <a:xfrm>
              <a:off x="282820" y="1812089"/>
              <a:ext cx="2339102"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rPr>
                <a:t>縣市收入平均數</a:t>
              </a:r>
              <a:endParaRPr lang="zh-TW" altLang="en-US" sz="2400" b="1" dirty="0">
                <a:latin typeface="微軟正黑體" panose="020B0604030504040204" pitchFamily="34" charset="-120"/>
                <a:ea typeface="微軟正黑體" panose="020B0604030504040204" pitchFamily="34" charset="-120"/>
              </a:endParaRPr>
            </a:p>
          </p:txBody>
        </p:sp>
      </p:grpSp>
      <p:pic>
        <p:nvPicPr>
          <p:cNvPr id="35" name="圖片 34"/>
          <p:cNvPicPr/>
          <p:nvPr/>
        </p:nvPicPr>
        <p:blipFill rotWithShape="1">
          <a:blip r:embed="rId10"/>
          <a:srcRect l="22917" t="18671" r="22917" b="5312"/>
          <a:stretch/>
        </p:blipFill>
        <p:spPr bwMode="auto">
          <a:xfrm>
            <a:off x="4359067" y="1830787"/>
            <a:ext cx="4458624" cy="3389308"/>
          </a:xfrm>
          <a:prstGeom prst="rect">
            <a:avLst/>
          </a:prstGeom>
          <a:ln>
            <a:noFill/>
          </a:ln>
          <a:extLst>
            <a:ext uri="{53640926-AAD7-44D8-BBD7-CCE9431645EC}">
              <a14:shadowObscured xmlns:a14="http://schemas.microsoft.com/office/drawing/2010/main"/>
            </a:ext>
          </a:extLst>
        </p:spPr>
      </p:pic>
      <p:pic>
        <p:nvPicPr>
          <p:cNvPr id="41" name="圖片 40"/>
          <p:cNvPicPr/>
          <p:nvPr/>
        </p:nvPicPr>
        <p:blipFill rotWithShape="1">
          <a:blip r:embed="rId11"/>
          <a:srcRect l="22917" t="18671" r="22917" b="5312"/>
          <a:stretch/>
        </p:blipFill>
        <p:spPr bwMode="auto">
          <a:xfrm>
            <a:off x="4363097" y="1830787"/>
            <a:ext cx="4458624" cy="3389308"/>
          </a:xfrm>
          <a:prstGeom prst="rect">
            <a:avLst/>
          </a:prstGeom>
          <a:ln>
            <a:noFill/>
          </a:ln>
          <a:extLst>
            <a:ext uri="{53640926-AAD7-44D8-BBD7-CCE9431645EC}">
              <a14:shadowObscured xmlns:a14="http://schemas.microsoft.com/office/drawing/2010/main"/>
            </a:ext>
          </a:extLst>
        </p:spPr>
      </p:pic>
      <p:pic>
        <p:nvPicPr>
          <p:cNvPr id="39" name="圖片 38"/>
          <p:cNvPicPr/>
          <p:nvPr/>
        </p:nvPicPr>
        <p:blipFill rotWithShape="1">
          <a:blip r:embed="rId12"/>
          <a:srcRect l="22917" t="18673" r="22917" b="5311"/>
          <a:stretch/>
        </p:blipFill>
        <p:spPr bwMode="auto">
          <a:xfrm>
            <a:off x="4364667" y="1828331"/>
            <a:ext cx="4458624" cy="3389308"/>
          </a:xfrm>
          <a:prstGeom prst="rect">
            <a:avLst/>
          </a:prstGeom>
          <a:ln>
            <a:noFill/>
          </a:ln>
          <a:extLst>
            <a:ext uri="{53640926-AAD7-44D8-BBD7-CCE9431645EC}">
              <a14:shadowObscured xmlns:a14="http://schemas.microsoft.com/office/drawing/2010/main"/>
            </a:ext>
          </a:extLst>
        </p:spPr>
      </p:pic>
      <p:pic>
        <p:nvPicPr>
          <p:cNvPr id="40" name="圖片 39"/>
          <p:cNvPicPr/>
          <p:nvPr/>
        </p:nvPicPr>
        <p:blipFill rotWithShape="1">
          <a:blip r:embed="rId13"/>
          <a:srcRect l="22917" t="18671" r="22917" b="5312"/>
          <a:stretch/>
        </p:blipFill>
        <p:spPr bwMode="auto">
          <a:xfrm>
            <a:off x="4365080" y="1829846"/>
            <a:ext cx="4458624" cy="3389308"/>
          </a:xfrm>
          <a:prstGeom prst="rect">
            <a:avLst/>
          </a:prstGeom>
          <a:ln>
            <a:noFill/>
          </a:ln>
          <a:extLst>
            <a:ext uri="{53640926-AAD7-44D8-BBD7-CCE9431645EC}">
              <a14:shadowObscured xmlns:a14="http://schemas.microsoft.com/office/drawing/2010/main"/>
            </a:ext>
          </a:extLst>
        </p:spPr>
      </p:pic>
      <p:pic>
        <p:nvPicPr>
          <p:cNvPr id="38" name="圖片 37"/>
          <p:cNvPicPr/>
          <p:nvPr/>
        </p:nvPicPr>
        <p:blipFill rotWithShape="1">
          <a:blip r:embed="rId14"/>
          <a:srcRect l="22917" t="18670" r="22917" b="5312"/>
          <a:stretch/>
        </p:blipFill>
        <p:spPr bwMode="auto">
          <a:xfrm>
            <a:off x="4367654" y="1828331"/>
            <a:ext cx="4458624" cy="3389308"/>
          </a:xfrm>
          <a:prstGeom prst="rect">
            <a:avLst/>
          </a:prstGeom>
          <a:ln>
            <a:noFill/>
          </a:ln>
          <a:extLst>
            <a:ext uri="{53640926-AAD7-44D8-BBD7-CCE9431645EC}">
              <a14:shadowObscured xmlns:a14="http://schemas.microsoft.com/office/drawing/2010/main"/>
            </a:ext>
          </a:extLst>
        </p:spPr>
      </p:pic>
      <p:pic>
        <p:nvPicPr>
          <p:cNvPr id="37" name="圖片 36"/>
          <p:cNvPicPr/>
          <p:nvPr/>
        </p:nvPicPr>
        <p:blipFill rotWithShape="1">
          <a:blip r:embed="rId15"/>
          <a:srcRect l="22917" t="18671" r="22917" b="5312"/>
          <a:stretch/>
        </p:blipFill>
        <p:spPr bwMode="auto">
          <a:xfrm>
            <a:off x="4364089" y="1828837"/>
            <a:ext cx="4458624" cy="3389308"/>
          </a:xfrm>
          <a:prstGeom prst="rect">
            <a:avLst/>
          </a:prstGeom>
          <a:ln>
            <a:noFill/>
          </a:ln>
          <a:extLst>
            <a:ext uri="{53640926-AAD7-44D8-BBD7-CCE9431645EC}">
              <a14:shadowObscured xmlns:a14="http://schemas.microsoft.com/office/drawing/2010/main"/>
            </a:ext>
          </a:extLst>
        </p:spPr>
      </p:pic>
      <p:pic>
        <p:nvPicPr>
          <p:cNvPr id="36" name="圖片 35"/>
          <p:cNvPicPr/>
          <p:nvPr/>
        </p:nvPicPr>
        <p:blipFill rotWithShape="1">
          <a:blip r:embed="rId16"/>
          <a:srcRect l="22917" t="18671" r="22917" b="5312"/>
          <a:stretch/>
        </p:blipFill>
        <p:spPr bwMode="auto">
          <a:xfrm>
            <a:off x="4365612" y="1828331"/>
            <a:ext cx="4458624" cy="3389308"/>
          </a:xfrm>
          <a:prstGeom prst="rect">
            <a:avLst/>
          </a:prstGeom>
          <a:ln>
            <a:noFill/>
          </a:ln>
          <a:extLst>
            <a:ext uri="{53640926-AAD7-44D8-BBD7-CCE9431645EC}">
              <a14:shadowObscured xmlns:a14="http://schemas.microsoft.com/office/drawing/2010/main"/>
            </a:ext>
          </a:extLst>
        </p:spPr>
      </p:pic>
      <p:pic>
        <p:nvPicPr>
          <p:cNvPr id="42" name="圖片 41"/>
          <p:cNvPicPr/>
          <p:nvPr/>
        </p:nvPicPr>
        <p:blipFill rotWithShape="1">
          <a:blip r:embed="rId17"/>
          <a:srcRect l="22917" t="18670" r="22917" b="5312"/>
          <a:stretch/>
        </p:blipFill>
        <p:spPr bwMode="auto">
          <a:xfrm>
            <a:off x="4363304" y="1825875"/>
            <a:ext cx="4458624" cy="3389308"/>
          </a:xfrm>
          <a:prstGeom prst="rect">
            <a:avLst/>
          </a:prstGeom>
          <a:ln>
            <a:noFill/>
          </a:ln>
          <a:extLst>
            <a:ext uri="{53640926-AAD7-44D8-BBD7-CCE9431645EC}">
              <a14:shadowObscured xmlns:a14="http://schemas.microsoft.com/office/drawing/2010/main"/>
            </a:ext>
          </a:extLst>
        </p:spPr>
      </p:pic>
      <p:pic>
        <p:nvPicPr>
          <p:cNvPr id="43" name="圖片 42"/>
          <p:cNvPicPr/>
          <p:nvPr/>
        </p:nvPicPr>
        <p:blipFill rotWithShape="1">
          <a:blip r:embed="rId18" cstate="print">
            <a:extLst>
              <a:ext uri="{BEBA8EAE-BF5A-486C-A8C5-ECC9F3942E4B}">
                <a14:imgProps xmlns:a14="http://schemas.microsoft.com/office/drawing/2010/main">
                  <a14:imgLayer r:embed="rId19">
                    <a14:imgEffect>
                      <a14:sharpenSoften amount="25000"/>
                    </a14:imgEffect>
                  </a14:imgLayer>
                </a14:imgProps>
              </a:ext>
              <a:ext uri="{28A0092B-C50C-407E-A947-70E740481C1C}">
                <a14:useLocalDpi xmlns:a14="http://schemas.microsoft.com/office/drawing/2010/main" val="0"/>
              </a:ext>
            </a:extLst>
          </a:blip>
          <a:srcRect l="91380" t="14669" b="78329"/>
          <a:stretch/>
        </p:blipFill>
        <p:spPr bwMode="auto">
          <a:xfrm>
            <a:off x="4085246" y="1846224"/>
            <a:ext cx="1305541" cy="574365"/>
          </a:xfrm>
          <a:prstGeom prst="rect">
            <a:avLst/>
          </a:prstGeom>
          <a:ln>
            <a:noFill/>
          </a:ln>
          <a:extLst>
            <a:ext uri="{53640926-AAD7-44D8-BBD7-CCE9431645EC}">
              <a14:shadowObscured xmlns:a14="http://schemas.microsoft.com/office/drawing/2010/main"/>
            </a:ext>
          </a:extLst>
        </p:spPr>
      </p:pic>
      <p:pic>
        <p:nvPicPr>
          <p:cNvPr id="44" name="圖片 43"/>
          <p:cNvPicPr/>
          <p:nvPr/>
        </p:nvPicPr>
        <p:blipFill rotWithShape="1">
          <a:blip r:embed="rId20" cstate="print">
            <a:extLst>
              <a:ext uri="{BEBA8EAE-BF5A-486C-A8C5-ECC9F3942E4B}">
                <a14:imgProps xmlns:a14="http://schemas.microsoft.com/office/drawing/2010/main">
                  <a14:imgLayer r:embed="rId21">
                    <a14:imgEffect>
                      <a14:sharpenSoften amount="25000"/>
                    </a14:imgEffect>
                  </a14:imgLayer>
                </a14:imgProps>
              </a:ext>
              <a:ext uri="{28A0092B-C50C-407E-A947-70E740481C1C}">
                <a14:useLocalDpi xmlns:a14="http://schemas.microsoft.com/office/drawing/2010/main" val="0"/>
              </a:ext>
            </a:extLst>
          </a:blip>
          <a:srcRect l="91379" t="14669" b="78329"/>
          <a:stretch/>
        </p:blipFill>
        <p:spPr bwMode="auto">
          <a:xfrm>
            <a:off x="4076633" y="1841312"/>
            <a:ext cx="1313423" cy="577833"/>
          </a:xfrm>
          <a:prstGeom prst="rect">
            <a:avLst/>
          </a:prstGeom>
          <a:ln>
            <a:noFill/>
          </a:ln>
          <a:extLst>
            <a:ext uri="{53640926-AAD7-44D8-BBD7-CCE9431645EC}">
              <a14:shadowObscured xmlns:a14="http://schemas.microsoft.com/office/drawing/2010/main"/>
            </a:ext>
          </a:extLst>
        </p:spPr>
      </p:pic>
      <p:pic>
        <p:nvPicPr>
          <p:cNvPr id="45" name="圖片 44"/>
          <p:cNvPicPr/>
          <p:nvPr/>
        </p:nvPicPr>
        <p:blipFill rotWithShape="1">
          <a:blip r:embed="rId22" cstate="print">
            <a:extLst>
              <a:ext uri="{BEBA8EAE-BF5A-486C-A8C5-ECC9F3942E4B}">
                <a14:imgProps xmlns:a14="http://schemas.microsoft.com/office/drawing/2010/main">
                  <a14:imgLayer r:embed="rId23">
                    <a14:imgEffect>
                      <a14:sharpenSoften amount="25000"/>
                    </a14:imgEffect>
                  </a14:imgLayer>
                </a14:imgProps>
              </a:ext>
              <a:ext uri="{28A0092B-C50C-407E-A947-70E740481C1C}">
                <a14:useLocalDpi xmlns:a14="http://schemas.microsoft.com/office/drawing/2010/main" val="0"/>
              </a:ext>
            </a:extLst>
          </a:blip>
          <a:srcRect l="91381" t="14670" b="78329"/>
          <a:stretch/>
        </p:blipFill>
        <p:spPr bwMode="auto">
          <a:xfrm>
            <a:off x="4075497" y="1842892"/>
            <a:ext cx="1321305" cy="581301"/>
          </a:xfrm>
          <a:prstGeom prst="rect">
            <a:avLst/>
          </a:prstGeom>
          <a:ln>
            <a:noFill/>
          </a:ln>
          <a:extLst>
            <a:ext uri="{53640926-AAD7-44D8-BBD7-CCE9431645EC}">
              <a14:shadowObscured xmlns:a14="http://schemas.microsoft.com/office/drawing/2010/main"/>
            </a:ext>
          </a:extLst>
        </p:spPr>
      </p:pic>
      <p:pic>
        <p:nvPicPr>
          <p:cNvPr id="50" name="圖片 49"/>
          <p:cNvPicPr/>
          <p:nvPr/>
        </p:nvPicPr>
        <p:blipFill rotWithShape="1">
          <a:blip r:embed="rId24" cstate="print">
            <a:extLst>
              <a:ext uri="{BEBA8EAE-BF5A-486C-A8C5-ECC9F3942E4B}">
                <a14:imgProps xmlns:a14="http://schemas.microsoft.com/office/drawing/2010/main">
                  <a14:imgLayer r:embed="rId25">
                    <a14:imgEffect>
                      <a14:sharpenSoften amount="25000"/>
                    </a14:imgEffect>
                  </a14:imgLayer>
                </a14:imgProps>
              </a:ext>
              <a:ext uri="{28A0092B-C50C-407E-A947-70E740481C1C}">
                <a14:useLocalDpi xmlns:a14="http://schemas.microsoft.com/office/drawing/2010/main" val="0"/>
              </a:ext>
            </a:extLst>
          </a:blip>
          <a:srcRect l="91378" t="14669" r="-2" b="78329"/>
          <a:stretch/>
        </p:blipFill>
        <p:spPr bwMode="auto">
          <a:xfrm>
            <a:off x="4070607" y="1839118"/>
            <a:ext cx="1319449" cy="587328"/>
          </a:xfrm>
          <a:prstGeom prst="rect">
            <a:avLst/>
          </a:prstGeom>
          <a:ln>
            <a:noFill/>
          </a:ln>
          <a:extLst>
            <a:ext uri="{53640926-AAD7-44D8-BBD7-CCE9431645EC}">
              <a14:shadowObscured xmlns:a14="http://schemas.microsoft.com/office/drawing/2010/main"/>
            </a:ext>
          </a:extLst>
        </p:spPr>
      </p:pic>
      <p:pic>
        <p:nvPicPr>
          <p:cNvPr id="48" name="圖片 47"/>
          <p:cNvPicPr/>
          <p:nvPr/>
        </p:nvPicPr>
        <p:blipFill rotWithShape="1">
          <a:blip r:embed="rId26" cstate="print">
            <a:extLst>
              <a:ext uri="{BEBA8EAE-BF5A-486C-A8C5-ECC9F3942E4B}">
                <a14:imgProps xmlns:a14="http://schemas.microsoft.com/office/drawing/2010/main">
                  <a14:imgLayer r:embed="rId27">
                    <a14:imgEffect>
                      <a14:sharpenSoften amount="25000"/>
                    </a14:imgEffect>
                  </a14:imgLayer>
                </a14:imgProps>
              </a:ext>
              <a:ext uri="{28A0092B-C50C-407E-A947-70E740481C1C}">
                <a14:useLocalDpi xmlns:a14="http://schemas.microsoft.com/office/drawing/2010/main" val="0"/>
              </a:ext>
            </a:extLst>
          </a:blip>
          <a:srcRect l="91380" t="14669" b="78328"/>
          <a:stretch/>
        </p:blipFill>
        <p:spPr bwMode="auto">
          <a:xfrm>
            <a:off x="4068565" y="1847414"/>
            <a:ext cx="1329187" cy="584769"/>
          </a:xfrm>
          <a:prstGeom prst="rect">
            <a:avLst/>
          </a:prstGeom>
          <a:ln>
            <a:noFill/>
          </a:ln>
          <a:extLst>
            <a:ext uri="{53640926-AAD7-44D8-BBD7-CCE9431645EC}">
              <a14:shadowObscured xmlns:a14="http://schemas.microsoft.com/office/drawing/2010/main"/>
            </a:ext>
          </a:extLst>
        </p:spPr>
      </p:pic>
      <p:pic>
        <p:nvPicPr>
          <p:cNvPr id="47" name="圖片 46"/>
          <p:cNvPicPr/>
          <p:nvPr/>
        </p:nvPicPr>
        <p:blipFill rotWithShape="1">
          <a:blip r:embed="rId28" cstate="print">
            <a:extLst>
              <a:ext uri="{BEBA8EAE-BF5A-486C-A8C5-ECC9F3942E4B}">
                <a14:imgProps xmlns:a14="http://schemas.microsoft.com/office/drawing/2010/main">
                  <a14:imgLayer r:embed="rId29">
                    <a14:imgEffect>
                      <a14:sharpenSoften amount="25000"/>
                    </a14:imgEffect>
                  </a14:imgLayer>
                </a14:imgProps>
              </a:ext>
              <a:ext uri="{28A0092B-C50C-407E-A947-70E740481C1C}">
                <a14:useLocalDpi xmlns:a14="http://schemas.microsoft.com/office/drawing/2010/main" val="0"/>
              </a:ext>
            </a:extLst>
          </a:blip>
          <a:srcRect l="91380" t="14670" b="78329"/>
          <a:stretch/>
        </p:blipFill>
        <p:spPr bwMode="auto">
          <a:xfrm>
            <a:off x="4072923" y="1836041"/>
            <a:ext cx="1315058" cy="578552"/>
          </a:xfrm>
          <a:prstGeom prst="rect">
            <a:avLst/>
          </a:prstGeom>
          <a:ln>
            <a:noFill/>
          </a:ln>
          <a:extLst>
            <a:ext uri="{53640926-AAD7-44D8-BBD7-CCE9431645EC}">
              <a14:shadowObscured xmlns:a14="http://schemas.microsoft.com/office/drawing/2010/main"/>
            </a:ext>
          </a:extLst>
        </p:spPr>
      </p:pic>
      <p:pic>
        <p:nvPicPr>
          <p:cNvPr id="46" name="圖片 45"/>
          <p:cNvPicPr/>
          <p:nvPr/>
        </p:nvPicPr>
        <p:blipFill rotWithShape="1">
          <a:blip r:embed="rId30" cstate="print">
            <a:extLst>
              <a:ext uri="{BEBA8EAE-BF5A-486C-A8C5-ECC9F3942E4B}">
                <a14:imgProps xmlns:a14="http://schemas.microsoft.com/office/drawing/2010/main">
                  <a14:imgLayer r:embed="rId31">
                    <a14:imgEffect>
                      <a14:sharpenSoften amount="25000"/>
                    </a14:imgEffect>
                  </a14:imgLayer>
                </a14:imgProps>
              </a:ext>
              <a:ext uri="{28A0092B-C50C-407E-A947-70E740481C1C}">
                <a14:useLocalDpi xmlns:a14="http://schemas.microsoft.com/office/drawing/2010/main" val="0"/>
              </a:ext>
            </a:extLst>
          </a:blip>
          <a:srcRect l="91380" t="14670" b="78328"/>
          <a:stretch/>
        </p:blipFill>
        <p:spPr bwMode="auto">
          <a:xfrm>
            <a:off x="4066523" y="1841192"/>
            <a:ext cx="1318130" cy="579903"/>
          </a:xfrm>
          <a:prstGeom prst="rect">
            <a:avLst/>
          </a:prstGeom>
          <a:ln>
            <a:noFill/>
          </a:ln>
          <a:extLst>
            <a:ext uri="{53640926-AAD7-44D8-BBD7-CCE9431645EC}">
              <a14:shadowObscured xmlns:a14="http://schemas.microsoft.com/office/drawing/2010/main"/>
            </a:ext>
          </a:extLst>
        </p:spPr>
      </p:pic>
      <p:pic>
        <p:nvPicPr>
          <p:cNvPr id="49" name="圖片 48"/>
          <p:cNvPicPr/>
          <p:nvPr/>
        </p:nvPicPr>
        <p:blipFill rotWithShape="1">
          <a:blip r:embed="rId32" cstate="print">
            <a:extLst>
              <a:ext uri="{BEBA8EAE-BF5A-486C-A8C5-ECC9F3942E4B}">
                <a14:imgProps xmlns:a14="http://schemas.microsoft.com/office/drawing/2010/main">
                  <a14:imgLayer r:embed="rId33">
                    <a14:imgEffect>
                      <a14:sharpenSoften amount="25000"/>
                    </a14:imgEffect>
                  </a14:imgLayer>
                </a14:imgProps>
              </a:ext>
              <a:ext uri="{28A0092B-C50C-407E-A947-70E740481C1C}">
                <a14:useLocalDpi xmlns:a14="http://schemas.microsoft.com/office/drawing/2010/main" val="0"/>
              </a:ext>
            </a:extLst>
          </a:blip>
          <a:srcRect l="91381" t="15004" r="-1" b="77996"/>
          <a:stretch/>
        </p:blipFill>
        <p:spPr bwMode="auto">
          <a:xfrm>
            <a:off x="4071021" y="1849303"/>
            <a:ext cx="1342020" cy="5904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27585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par>
                                <p:cTn id="49" presetID="10"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nodeType="with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par>
                                <p:cTn id="71" presetID="10" presetClass="entr" presetSubtype="0" fill="hold" nodeType="with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500"/>
                                        <p:tgtEl>
                                          <p:spTgt spid="4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fade">
                                      <p:cBhvr>
                                        <p:cTn id="78" dur="500"/>
                                        <p:tgtEl>
                                          <p:spTgt spid="32"/>
                                        </p:tgtEl>
                                      </p:cBhvr>
                                    </p:animEffect>
                                  </p:childTnLst>
                                </p:cTn>
                              </p:par>
                              <p:par>
                                <p:cTn id="79" presetID="10"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par>
                                <p:cTn id="82" presetID="10" presetClass="entr" presetSubtype="0" fill="hold"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500"/>
                                        <p:tgtEl>
                                          <p:spTgt spid="6"/>
                                        </p:tgtEl>
                                      </p:cBhvr>
                                    </p:animEffect>
                                  </p:childTnLst>
                                </p:cTn>
                              </p:par>
                              <p:par>
                                <p:cTn id="90" presetID="10" presetClass="entr" presetSubtype="0" fill="hold"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500"/>
                                        <p:tgtEl>
                                          <p:spTgt spid="42"/>
                                        </p:tgtEl>
                                      </p:cBhvr>
                                    </p:animEffect>
                                  </p:childTnLst>
                                </p:cTn>
                              </p:par>
                              <p:par>
                                <p:cTn id="93" presetID="10" presetClass="entr" presetSubtype="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fade">
                                      <p:cBhvr>
                                        <p:cTn id="9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å°æãå°ä¸­ä»å¹´ä¸åå¹´å°è¶è¶é«éï¼èºå±çºå°ç£ç¬¬äºå¤§å| æ°å ±Taiwan People News"/>
          <p:cNvPicPr>
            <a:picLocks noChangeAspect="1" noChangeArrowheads="1"/>
          </p:cNvPicPr>
          <p:nvPr/>
        </p:nvPicPr>
        <p:blipFill rotWithShape="1">
          <a:blip r:embed="rId3">
            <a:extLst>
              <a:ext uri="{28A0092B-C50C-407E-A947-70E740481C1C}">
                <a14:useLocalDpi xmlns:a14="http://schemas.microsoft.com/office/drawing/2010/main" val="0"/>
              </a:ext>
            </a:extLst>
          </a:blip>
          <a:srcRect r="35748"/>
          <a:stretch/>
        </p:blipFill>
        <p:spPr bwMode="auto">
          <a:xfrm>
            <a:off x="-1" y="-1139"/>
            <a:ext cx="9144001" cy="683775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122AEAC0-D140-414C-9893-AB2DB8D760DD}"/>
              </a:ext>
            </a:extLst>
          </p:cNvPr>
          <p:cNvSpPr/>
          <p:nvPr/>
        </p:nvSpPr>
        <p:spPr>
          <a:xfrm>
            <a:off x="-1" y="3681"/>
            <a:ext cx="9144000" cy="6858000"/>
          </a:xfrm>
          <a:prstGeom prst="rect">
            <a:avLst/>
          </a:prstGeom>
          <a:solidFill>
            <a:schemeClr val="bg2">
              <a:lumMod val="1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文本框 8">
            <a:extLst>
              <a:ext uri="{FF2B5EF4-FFF2-40B4-BE49-F238E27FC236}">
                <a16:creationId xmlns:a16="http://schemas.microsoft.com/office/drawing/2014/main" id="{73B9A112-4596-416C-855D-44B3C692D699}"/>
              </a:ext>
            </a:extLst>
          </p:cNvPr>
          <p:cNvSpPr txBox="1"/>
          <p:nvPr/>
        </p:nvSpPr>
        <p:spPr>
          <a:xfrm>
            <a:off x="3014663" y="4588145"/>
            <a:ext cx="3114675" cy="400110"/>
          </a:xfrm>
          <a:prstGeom prst="rect">
            <a:avLst/>
          </a:prstGeom>
          <a:noFill/>
        </p:spPr>
        <p:txBody>
          <a:bodyPr wrap="square" rtlCol="0">
            <a:spAutoFit/>
          </a:bodyPr>
          <a:lstStyle/>
          <a:p>
            <a:pPr algn="dist"/>
            <a:r>
              <a:rPr lang="zh-TW" altLang="en-US" sz="2000" dirty="0">
                <a:solidFill>
                  <a:schemeClr val="bg1"/>
                </a:solidFill>
                <a:latin typeface="Adobe 繁黑體 Std B" panose="020B0700000000000000" pitchFamily="34" charset="-120"/>
                <a:ea typeface="Adobe 繁黑體 Std B" panose="020B0700000000000000" pitchFamily="34" charset="-120"/>
              </a:rPr>
              <a:t>後續改善</a:t>
            </a:r>
          </a:p>
        </p:txBody>
      </p:sp>
      <p:cxnSp>
        <p:nvCxnSpPr>
          <p:cNvPr id="13" name="直接连接符 5">
            <a:extLst>
              <a:ext uri="{FF2B5EF4-FFF2-40B4-BE49-F238E27FC236}">
                <a16:creationId xmlns:a16="http://schemas.microsoft.com/office/drawing/2014/main" id="{5E43D641-EAD2-458A-93EF-4FA4E353ECF3}"/>
              </a:ext>
            </a:extLst>
          </p:cNvPr>
          <p:cNvCxnSpPr/>
          <p:nvPr/>
        </p:nvCxnSpPr>
        <p:spPr>
          <a:xfrm>
            <a:off x="4572000" y="-1"/>
            <a:ext cx="0" cy="1436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6">
            <a:extLst>
              <a:ext uri="{FF2B5EF4-FFF2-40B4-BE49-F238E27FC236}">
                <a16:creationId xmlns:a16="http://schemas.microsoft.com/office/drawing/2014/main" id="{6AF9BD7C-0CD6-4D18-BAE1-49741A93EB19}"/>
              </a:ext>
            </a:extLst>
          </p:cNvPr>
          <p:cNvCxnSpPr/>
          <p:nvPr/>
        </p:nvCxnSpPr>
        <p:spPr>
          <a:xfrm>
            <a:off x="4572000" y="5392615"/>
            <a:ext cx="0" cy="1436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D35DA0AB-F39F-4D63-BD9C-AFAE9AE4F11A}"/>
              </a:ext>
            </a:extLst>
          </p:cNvPr>
          <p:cNvSpPr txBox="1"/>
          <p:nvPr/>
        </p:nvSpPr>
        <p:spPr>
          <a:xfrm>
            <a:off x="2072537" y="2245444"/>
            <a:ext cx="7407368" cy="1685077"/>
          </a:xfrm>
          <a:prstGeom prst="rect">
            <a:avLst/>
          </a:prstGeom>
          <a:noFill/>
        </p:spPr>
        <p:txBody>
          <a:bodyPr wrap="square" rtlCol="0">
            <a:spAutoFit/>
          </a:bodyPr>
          <a:lstStyle/>
          <a:p>
            <a:r>
              <a:rPr lang="en-US" altLang="zh-CN" sz="10350" dirty="0">
                <a:solidFill>
                  <a:schemeClr val="bg1"/>
                </a:solidFill>
              </a:rPr>
              <a:t>PART </a:t>
            </a:r>
            <a:r>
              <a:rPr lang="en-US" altLang="zh-TW" sz="10350" dirty="0" smtClean="0">
                <a:solidFill>
                  <a:schemeClr val="bg1"/>
                </a:solidFill>
              </a:rPr>
              <a:t>SIX</a:t>
            </a:r>
            <a:endParaRPr lang="zh-CN" altLang="en-US" sz="10350" dirty="0">
              <a:solidFill>
                <a:schemeClr val="bg1"/>
              </a:solidFill>
            </a:endParaRPr>
          </a:p>
        </p:txBody>
      </p:sp>
    </p:spTree>
    <p:extLst>
      <p:ext uri="{BB962C8B-B14F-4D97-AF65-F5344CB8AC3E}">
        <p14:creationId xmlns:p14="http://schemas.microsoft.com/office/powerpoint/2010/main" val="3029643588"/>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TW" sz="2700" b="1" dirty="0" smtClean="0"/>
              <a:t>SIX</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後續改善</a:t>
            </a:r>
          </a:p>
        </p:txBody>
      </p:sp>
      <p:grpSp>
        <p:nvGrpSpPr>
          <p:cNvPr id="8" name="群組 7"/>
          <p:cNvGrpSpPr/>
          <p:nvPr/>
        </p:nvGrpSpPr>
        <p:grpSpPr>
          <a:xfrm>
            <a:off x="853873" y="1193297"/>
            <a:ext cx="7464829" cy="5465485"/>
            <a:chOff x="619433" y="1275719"/>
            <a:chExt cx="7464829" cy="5465485"/>
          </a:xfrm>
        </p:grpSpPr>
        <p:pic>
          <p:nvPicPr>
            <p:cNvPr id="6" name="圖片 5"/>
            <p:cNvPicPr>
              <a:picLocks noChangeAspect="1"/>
            </p:cNvPicPr>
            <p:nvPr/>
          </p:nvPicPr>
          <p:blipFill rotWithShape="1">
            <a:blip r:embed="rId3"/>
            <a:srcRect l="29014" t="31229" r="30192" b="21459"/>
            <a:stretch/>
          </p:blipFill>
          <p:spPr>
            <a:xfrm>
              <a:off x="619433" y="1275719"/>
              <a:ext cx="7460538" cy="4866968"/>
            </a:xfrm>
            <a:prstGeom prst="rect">
              <a:avLst/>
            </a:prstGeom>
          </p:spPr>
        </p:pic>
        <p:pic>
          <p:nvPicPr>
            <p:cNvPr id="7" name="圖片 6"/>
            <p:cNvPicPr>
              <a:picLocks noChangeAspect="1"/>
            </p:cNvPicPr>
            <p:nvPr/>
          </p:nvPicPr>
          <p:blipFill rotWithShape="1">
            <a:blip r:embed="rId4"/>
            <a:srcRect l="29001" t="72909" r="30181" b="21273"/>
            <a:stretch/>
          </p:blipFill>
          <p:spPr>
            <a:xfrm>
              <a:off x="619433" y="6142687"/>
              <a:ext cx="7464829" cy="598517"/>
            </a:xfrm>
            <a:prstGeom prst="rect">
              <a:avLst/>
            </a:prstGeom>
          </p:spPr>
        </p:pic>
      </p:grpSp>
      <p:pic>
        <p:nvPicPr>
          <p:cNvPr id="6148" name="Picture 4" descr="ææ¿ç¬å¾ç(ç¬¬1é¡µ) - å¾è¯´å¥åº·"/>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356" b="100000" l="9888" r="100000">
                        <a14:foregroundMark x1="28764" y1="35123" x2="28764" y2="35123"/>
                        <a14:foregroundMark x1="59326" y1="45414" x2="86517" y2="57718"/>
                      </a14:backgroundRemoval>
                    </a14:imgEffect>
                  </a14:imgLayer>
                </a14:imgProps>
              </a:ext>
              <a:ext uri="{28A0092B-C50C-407E-A947-70E740481C1C}">
                <a14:useLocalDpi xmlns:a14="http://schemas.microsoft.com/office/drawing/2010/main" val="0"/>
              </a:ext>
            </a:extLst>
          </a:blip>
          <a:srcRect/>
          <a:stretch>
            <a:fillRect/>
          </a:stretch>
        </p:blipFill>
        <p:spPr bwMode="auto">
          <a:xfrm>
            <a:off x="6998473" y="5117320"/>
            <a:ext cx="2464704" cy="2475781"/>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32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8536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ONE</a:t>
            </a:r>
            <a:endParaRPr lang="zh-CN" altLang="en-US"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動機說明與問題</a:t>
            </a:r>
            <a:r>
              <a:rPr lang="zh-TW" altLang="en-US" b="1" dirty="0" smtClean="0">
                <a:latin typeface="微軟正黑體" panose="020B0604030504040204" pitchFamily="34" charset="-120"/>
                <a:ea typeface="微軟正黑體" panose="020B0604030504040204" pitchFamily="34" charset="-120"/>
              </a:rPr>
              <a:t>陳述</a:t>
            </a:r>
            <a:endParaRPr lang="zh-TW" altLang="en-US" b="1" dirty="0">
              <a:latin typeface="微軟正黑體" panose="020B0604030504040204" pitchFamily="34" charset="-120"/>
              <a:ea typeface="微軟正黑體" panose="020B0604030504040204" pitchFamily="34" charset="-120"/>
            </a:endParaRPr>
          </a:p>
        </p:txBody>
      </p:sp>
      <p:sp>
        <p:nvSpPr>
          <p:cNvPr id="7" name="文本框 6">
            <a:extLst>
              <a:ext uri="{FF2B5EF4-FFF2-40B4-BE49-F238E27FC236}">
                <a16:creationId xmlns:a16="http://schemas.microsoft.com/office/drawing/2014/main" id="{EED90900-4958-491C-B227-4BC9D6E95398}"/>
              </a:ext>
            </a:extLst>
          </p:cNvPr>
          <p:cNvSpPr txBox="1"/>
          <p:nvPr/>
        </p:nvSpPr>
        <p:spPr>
          <a:xfrm>
            <a:off x="4500861" y="1947020"/>
            <a:ext cx="4592882" cy="4585871"/>
          </a:xfrm>
          <a:prstGeom prst="rect">
            <a:avLst/>
          </a:prstGeom>
          <a:noFill/>
        </p:spPr>
        <p:txBody>
          <a:bodyPr wrap="square" rtlCol="0">
            <a:spAutoFit/>
          </a:bodyPr>
          <a:lstStyle/>
          <a:p>
            <a:pPr>
              <a:lnSpc>
                <a:spcPct val="200000"/>
              </a:lnSpc>
            </a:pPr>
            <a:r>
              <a:rPr lang="zh-TW" altLang="en-US" sz="2200" b="1" dirty="0">
                <a:latin typeface="微軟正黑體" panose="020B0604030504040204" pitchFamily="34" charset="-120"/>
                <a:ea typeface="微軟正黑體" panose="020B0604030504040204" pitchFamily="34" charset="-120"/>
              </a:rPr>
              <a:t>在不同區域所得不一的情況下，我們想</a:t>
            </a:r>
            <a:r>
              <a:rPr lang="zh-TW" altLang="en-US" sz="2200" b="1" dirty="0" smtClean="0">
                <a:latin typeface="微軟正黑體" panose="020B0604030504040204" pitchFamily="34" charset="-120"/>
                <a:ea typeface="微軟正黑體" panose="020B0604030504040204" pitchFamily="34" charset="-120"/>
              </a:rPr>
              <a:t>探究平均</a:t>
            </a:r>
            <a:r>
              <a:rPr lang="zh-TW" altLang="en-US" sz="2200" b="1" dirty="0">
                <a:latin typeface="微軟正黑體" panose="020B0604030504040204" pitchFamily="34" charset="-120"/>
                <a:ea typeface="微軟正黑體" panose="020B0604030504040204" pitchFamily="34" charset="-120"/>
              </a:rPr>
              <a:t>收入較為相近的地區，是否會有相同的犯案類型？利用綜合所得收入與犯罪資料的資料集，藉由關聯規則的分析，來分析出收入的高低會與哪種犯案類型有關。</a:t>
            </a:r>
            <a:endParaRPr lang="zh-CN" altLang="en-US" sz="2200" b="1" dirty="0">
              <a:latin typeface="微軟正黑體" panose="020B0604030504040204" pitchFamily="34" charset="-120"/>
              <a:ea typeface="微軟正黑體" panose="020B0604030504040204" pitchFamily="34" charset="-120"/>
            </a:endParaRPr>
          </a:p>
          <a:p>
            <a:pPr algn="dist">
              <a:lnSpc>
                <a:spcPct val="200000"/>
              </a:lnSpc>
            </a:pPr>
            <a:endParaRPr lang="zh-CN" altLang="en-US" sz="1400" dirty="0"/>
          </a:p>
        </p:txBody>
      </p:sp>
      <p:pic>
        <p:nvPicPr>
          <p:cNvPr id="4098" name="Picture 2" descr="å°å·å¾çç´ æ_åè´¹å°å·PNGè®¾è®¡å¾çå¤§å¨_å¾ç²¾çµ"/>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662" y="1712020"/>
            <a:ext cx="1857375" cy="27146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å¤±ç«éªæ¯ä»éº¼?(ç«çæå¤±éª) @ è»éªå°å¹«æ:: çå®¢é¦::"/>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341" b="98352" l="0" r="98370">
                        <a14:foregroundMark x1="20380" y1="22253" x2="23641" y2="43132"/>
                        <a14:foregroundMark x1="14674" y1="26648" x2="15761" y2="47527"/>
                        <a14:foregroundMark x1="32337" y1="25824" x2="41304" y2="58242"/>
                        <a14:foregroundMark x1="28261" y1="22802" x2="54891" y2="20604"/>
                        <a14:foregroundMark x1="58424" y1="25549" x2="58424" y2="49176"/>
                        <a14:foregroundMark x1="63587" y1="29945" x2="64402" y2="43407"/>
                        <a14:foregroundMark x1="54348" y1="29396" x2="54076" y2="40110"/>
                        <a14:foregroundMark x1="32609" y1="43407" x2="35598" y2="43407"/>
                        <a14:foregroundMark x1="39402" y1="73626" x2="57880" y2="76374"/>
                        <a14:foregroundMark x1="76630" y1="71978" x2="89674" y2="72802"/>
                        <a14:foregroundMark x1="91576" y1="26374" x2="87772" y2="41758"/>
                        <a14:foregroundMark x1="70109" y1="39560" x2="71467" y2="49176"/>
                      </a14:backgroundRemoval>
                    </a14:imgEffect>
                  </a14:imgLayer>
                </a14:imgProps>
              </a:ext>
              <a:ext uri="{28A0092B-C50C-407E-A947-70E740481C1C}">
                <a14:useLocalDpi xmlns:a14="http://schemas.microsoft.com/office/drawing/2010/main" val="0"/>
              </a:ext>
            </a:extLst>
          </a:blip>
          <a:srcRect/>
          <a:stretch>
            <a:fillRect/>
          </a:stretch>
        </p:blipFill>
        <p:spPr bwMode="auto">
          <a:xfrm>
            <a:off x="1264292" y="3224579"/>
            <a:ext cx="2628900" cy="26003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3Då°äººä¸é®å·ç¢éç´ æ(ç¼å·:20130530090754)-å¶ä»äººç©-ç¢éäººç©-ç¢éç´ æ- æ·å¾ç½taopic.co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3766" y="1861869"/>
            <a:ext cx="4043912" cy="396303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F4F8F9F9-EAA6-4515-B1D5-96FCE0126EC5}"/>
              </a:ext>
            </a:extLst>
          </p:cNvPr>
          <p:cNvSpPr/>
          <p:nvPr/>
        </p:nvSpPr>
        <p:spPr>
          <a:xfrm>
            <a:off x="3951242" y="2914085"/>
            <a:ext cx="363830" cy="1526458"/>
          </a:xfrm>
          <a:prstGeom prst="rect">
            <a:avLst/>
          </a:prstGeom>
          <a:solidFill>
            <a:srgbClr val="2C6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4500861" y="2473475"/>
            <a:ext cx="4476781" cy="3373359"/>
          </a:xfrm>
          <a:prstGeom prst="rect">
            <a:avLst/>
          </a:prstGeom>
        </p:spPr>
        <p:txBody>
          <a:bodyPr wrap="square">
            <a:spAutoFit/>
          </a:bodyPr>
          <a:lstStyle/>
          <a:p>
            <a:pPr>
              <a:lnSpc>
                <a:spcPct val="200000"/>
              </a:lnSpc>
            </a:pPr>
            <a:r>
              <a:rPr lang="zh-TW" altLang="en-US" sz="2200" b="1" dirty="0">
                <a:latin typeface="微軟正黑體" panose="020B0604030504040204" pitchFamily="34" charset="-120"/>
                <a:ea typeface="微軟正黑體" panose="020B0604030504040204" pitchFamily="34" charset="-120"/>
              </a:rPr>
              <a:t>隨著社會經濟不斷地推動，造成貧富差距日益增大，使得富者越富，貧者越貧，在哪種地區會有哪類型的犯罪呢</a:t>
            </a:r>
            <a:r>
              <a:rPr lang="en-US" altLang="zh-TW" sz="2200" b="1" dirty="0">
                <a:latin typeface="微軟正黑體" panose="020B0604030504040204" pitchFamily="34" charset="-120"/>
                <a:ea typeface="微軟正黑體" panose="020B0604030504040204" pitchFamily="34" charset="-120"/>
              </a:rPr>
              <a:t>?</a:t>
            </a:r>
            <a:r>
              <a:rPr lang="zh-TW" altLang="en-US" sz="2200" b="1" dirty="0">
                <a:latin typeface="微軟正黑體" panose="020B0604030504040204" pitchFamily="34" charset="-120"/>
                <a:ea typeface="微軟正黑體" panose="020B0604030504040204" pitchFamily="34" charset="-120"/>
              </a:rPr>
              <a:t>這些犯罪類型是否都相同？</a:t>
            </a:r>
          </a:p>
        </p:txBody>
      </p:sp>
      <p:sp>
        <p:nvSpPr>
          <p:cNvPr id="10" name="文字方塊 9"/>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02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10343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26"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animEffect transition="in" filter="wipe(down)">
                                      <p:cBhvr>
                                        <p:cTn id="13" dur="580">
                                          <p:stCondLst>
                                            <p:cond delay="0"/>
                                          </p:stCondLst>
                                        </p:cTn>
                                        <p:tgtEl>
                                          <p:spTgt spid="4098"/>
                                        </p:tgtEl>
                                      </p:cBhvr>
                                    </p:animEffect>
                                    <p:anim calcmode="lin" valueType="num">
                                      <p:cBhvr>
                                        <p:cTn id="14" dur="1822" tmFilter="0,0; 0.14,0.36; 0.43,0.73; 0.71,0.91; 1.0,1.0">
                                          <p:stCondLst>
                                            <p:cond delay="0"/>
                                          </p:stCondLst>
                                        </p:cTn>
                                        <p:tgtEl>
                                          <p:spTgt spid="4098"/>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4098"/>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4098"/>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4098"/>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4098"/>
                                        </p:tgtEl>
                                        <p:attrNameLst>
                                          <p:attrName>ppt_y</p:attrName>
                                        </p:attrNameLst>
                                      </p:cBhvr>
                                      <p:tavLst>
                                        <p:tav tm="0" fmla="#ppt_y-sin(pi*$)/81">
                                          <p:val>
                                            <p:fltVal val="0"/>
                                          </p:val>
                                        </p:tav>
                                        <p:tav tm="100000">
                                          <p:val>
                                            <p:fltVal val="1"/>
                                          </p:val>
                                        </p:tav>
                                      </p:tavLst>
                                    </p:anim>
                                    <p:animScale>
                                      <p:cBhvr>
                                        <p:cTn id="19" dur="26">
                                          <p:stCondLst>
                                            <p:cond delay="650"/>
                                          </p:stCondLst>
                                        </p:cTn>
                                        <p:tgtEl>
                                          <p:spTgt spid="4098"/>
                                        </p:tgtEl>
                                      </p:cBhvr>
                                      <p:to x="100000" y="60000"/>
                                    </p:animScale>
                                    <p:animScale>
                                      <p:cBhvr>
                                        <p:cTn id="20" dur="166" decel="50000">
                                          <p:stCondLst>
                                            <p:cond delay="676"/>
                                          </p:stCondLst>
                                        </p:cTn>
                                        <p:tgtEl>
                                          <p:spTgt spid="4098"/>
                                        </p:tgtEl>
                                      </p:cBhvr>
                                      <p:to x="100000" y="100000"/>
                                    </p:animScale>
                                    <p:animScale>
                                      <p:cBhvr>
                                        <p:cTn id="21" dur="26">
                                          <p:stCondLst>
                                            <p:cond delay="1312"/>
                                          </p:stCondLst>
                                        </p:cTn>
                                        <p:tgtEl>
                                          <p:spTgt spid="4098"/>
                                        </p:tgtEl>
                                      </p:cBhvr>
                                      <p:to x="100000" y="80000"/>
                                    </p:animScale>
                                    <p:animScale>
                                      <p:cBhvr>
                                        <p:cTn id="22" dur="166" decel="50000">
                                          <p:stCondLst>
                                            <p:cond delay="1338"/>
                                          </p:stCondLst>
                                        </p:cTn>
                                        <p:tgtEl>
                                          <p:spTgt spid="4098"/>
                                        </p:tgtEl>
                                      </p:cBhvr>
                                      <p:to x="100000" y="100000"/>
                                    </p:animScale>
                                    <p:animScale>
                                      <p:cBhvr>
                                        <p:cTn id="23" dur="26">
                                          <p:stCondLst>
                                            <p:cond delay="1642"/>
                                          </p:stCondLst>
                                        </p:cTn>
                                        <p:tgtEl>
                                          <p:spTgt spid="4098"/>
                                        </p:tgtEl>
                                      </p:cBhvr>
                                      <p:to x="100000" y="90000"/>
                                    </p:animScale>
                                    <p:animScale>
                                      <p:cBhvr>
                                        <p:cTn id="24" dur="166" decel="50000">
                                          <p:stCondLst>
                                            <p:cond delay="1668"/>
                                          </p:stCondLst>
                                        </p:cTn>
                                        <p:tgtEl>
                                          <p:spTgt spid="4098"/>
                                        </p:tgtEl>
                                      </p:cBhvr>
                                      <p:to x="100000" y="100000"/>
                                    </p:animScale>
                                    <p:animScale>
                                      <p:cBhvr>
                                        <p:cTn id="25" dur="26">
                                          <p:stCondLst>
                                            <p:cond delay="1808"/>
                                          </p:stCondLst>
                                        </p:cTn>
                                        <p:tgtEl>
                                          <p:spTgt spid="4098"/>
                                        </p:tgtEl>
                                      </p:cBhvr>
                                      <p:to x="100000" y="95000"/>
                                    </p:animScale>
                                    <p:animScale>
                                      <p:cBhvr>
                                        <p:cTn id="26" dur="166" decel="50000">
                                          <p:stCondLst>
                                            <p:cond delay="1834"/>
                                          </p:stCondLst>
                                        </p:cTn>
                                        <p:tgtEl>
                                          <p:spTgt spid="4098"/>
                                        </p:tgtEl>
                                      </p:cBhvr>
                                      <p:to x="100000" y="100000"/>
                                    </p:animScale>
                                  </p:childTnLst>
                                </p:cTn>
                              </p:par>
                              <p:par>
                                <p:cTn id="27" presetID="26" presetClass="entr" presetSubtype="0" fill="hold" nodeType="withEffect">
                                  <p:stCondLst>
                                    <p:cond delay="0"/>
                                  </p:stCondLst>
                                  <p:childTnLst>
                                    <p:set>
                                      <p:cBhvr>
                                        <p:cTn id="28" dur="1" fill="hold">
                                          <p:stCondLst>
                                            <p:cond delay="0"/>
                                          </p:stCondLst>
                                        </p:cTn>
                                        <p:tgtEl>
                                          <p:spTgt spid="4100"/>
                                        </p:tgtEl>
                                        <p:attrNameLst>
                                          <p:attrName>style.visibility</p:attrName>
                                        </p:attrNameLst>
                                      </p:cBhvr>
                                      <p:to>
                                        <p:strVal val="visible"/>
                                      </p:to>
                                    </p:set>
                                    <p:animEffect transition="in" filter="wipe(down)">
                                      <p:cBhvr>
                                        <p:cTn id="29" dur="580">
                                          <p:stCondLst>
                                            <p:cond delay="0"/>
                                          </p:stCondLst>
                                        </p:cTn>
                                        <p:tgtEl>
                                          <p:spTgt spid="4100"/>
                                        </p:tgtEl>
                                      </p:cBhvr>
                                    </p:animEffect>
                                    <p:anim calcmode="lin" valueType="num">
                                      <p:cBhvr>
                                        <p:cTn id="30" dur="1822" tmFilter="0,0; 0.14,0.36; 0.43,0.73; 0.71,0.91; 1.0,1.0">
                                          <p:stCondLst>
                                            <p:cond delay="0"/>
                                          </p:stCondLst>
                                        </p:cTn>
                                        <p:tgtEl>
                                          <p:spTgt spid="4100"/>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4100"/>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4100"/>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4100"/>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4100"/>
                                        </p:tgtEl>
                                        <p:attrNameLst>
                                          <p:attrName>ppt_y</p:attrName>
                                        </p:attrNameLst>
                                      </p:cBhvr>
                                      <p:tavLst>
                                        <p:tav tm="0" fmla="#ppt_y-sin(pi*$)/81">
                                          <p:val>
                                            <p:fltVal val="0"/>
                                          </p:val>
                                        </p:tav>
                                        <p:tav tm="100000">
                                          <p:val>
                                            <p:fltVal val="1"/>
                                          </p:val>
                                        </p:tav>
                                      </p:tavLst>
                                    </p:anim>
                                    <p:animScale>
                                      <p:cBhvr>
                                        <p:cTn id="35" dur="26">
                                          <p:stCondLst>
                                            <p:cond delay="650"/>
                                          </p:stCondLst>
                                        </p:cTn>
                                        <p:tgtEl>
                                          <p:spTgt spid="4100"/>
                                        </p:tgtEl>
                                      </p:cBhvr>
                                      <p:to x="100000" y="60000"/>
                                    </p:animScale>
                                    <p:animScale>
                                      <p:cBhvr>
                                        <p:cTn id="36" dur="166" decel="50000">
                                          <p:stCondLst>
                                            <p:cond delay="676"/>
                                          </p:stCondLst>
                                        </p:cTn>
                                        <p:tgtEl>
                                          <p:spTgt spid="4100"/>
                                        </p:tgtEl>
                                      </p:cBhvr>
                                      <p:to x="100000" y="100000"/>
                                    </p:animScale>
                                    <p:animScale>
                                      <p:cBhvr>
                                        <p:cTn id="37" dur="26">
                                          <p:stCondLst>
                                            <p:cond delay="1312"/>
                                          </p:stCondLst>
                                        </p:cTn>
                                        <p:tgtEl>
                                          <p:spTgt spid="4100"/>
                                        </p:tgtEl>
                                      </p:cBhvr>
                                      <p:to x="100000" y="80000"/>
                                    </p:animScale>
                                    <p:animScale>
                                      <p:cBhvr>
                                        <p:cTn id="38" dur="166" decel="50000">
                                          <p:stCondLst>
                                            <p:cond delay="1338"/>
                                          </p:stCondLst>
                                        </p:cTn>
                                        <p:tgtEl>
                                          <p:spTgt spid="4100"/>
                                        </p:tgtEl>
                                      </p:cBhvr>
                                      <p:to x="100000" y="100000"/>
                                    </p:animScale>
                                    <p:animScale>
                                      <p:cBhvr>
                                        <p:cTn id="39" dur="26">
                                          <p:stCondLst>
                                            <p:cond delay="1642"/>
                                          </p:stCondLst>
                                        </p:cTn>
                                        <p:tgtEl>
                                          <p:spTgt spid="4100"/>
                                        </p:tgtEl>
                                      </p:cBhvr>
                                      <p:to x="100000" y="90000"/>
                                    </p:animScale>
                                    <p:animScale>
                                      <p:cBhvr>
                                        <p:cTn id="40" dur="166" decel="50000">
                                          <p:stCondLst>
                                            <p:cond delay="1668"/>
                                          </p:stCondLst>
                                        </p:cTn>
                                        <p:tgtEl>
                                          <p:spTgt spid="4100"/>
                                        </p:tgtEl>
                                      </p:cBhvr>
                                      <p:to x="100000" y="100000"/>
                                    </p:animScale>
                                    <p:animScale>
                                      <p:cBhvr>
                                        <p:cTn id="41" dur="26">
                                          <p:stCondLst>
                                            <p:cond delay="1808"/>
                                          </p:stCondLst>
                                        </p:cTn>
                                        <p:tgtEl>
                                          <p:spTgt spid="4100"/>
                                        </p:tgtEl>
                                      </p:cBhvr>
                                      <p:to x="100000" y="95000"/>
                                    </p:animScale>
                                    <p:animScale>
                                      <p:cBhvr>
                                        <p:cTn id="42" dur="166" decel="50000">
                                          <p:stCondLst>
                                            <p:cond delay="1834"/>
                                          </p:stCondLst>
                                        </p:cTn>
                                        <p:tgtEl>
                                          <p:spTgt spid="4100"/>
                                        </p:tgtEl>
                                      </p:cBhvr>
                                      <p:to x="100000" y="100000"/>
                                    </p:animScale>
                                  </p:childTnLst>
                                </p:cTn>
                              </p:par>
                              <p:par>
                                <p:cTn id="43" presetID="1" presetClass="exit" presetSubtype="0" fill="hold" nodeType="withEffect">
                                  <p:stCondLst>
                                    <p:cond delay="0"/>
                                  </p:stCondLst>
                                  <p:childTnLst>
                                    <p:set>
                                      <p:cBhvr>
                                        <p:cTn id="44" dur="1" fill="hold">
                                          <p:stCondLst>
                                            <p:cond delay="0"/>
                                          </p:stCondLst>
                                        </p:cTn>
                                        <p:tgtEl>
                                          <p:spTgt spid="41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è±è®"/>
          <p:cNvPicPr>
            <a:picLocks noChangeAspect="1" noChangeArrowheads="1"/>
          </p:cNvPicPr>
          <p:nvPr/>
        </p:nvPicPr>
        <p:blipFill rotWithShape="1">
          <a:blip r:embed="rId3">
            <a:extLst>
              <a:ext uri="{28A0092B-C50C-407E-A947-70E740481C1C}">
                <a14:useLocalDpi xmlns:a14="http://schemas.microsoft.com/office/drawing/2010/main" val="0"/>
              </a:ext>
            </a:extLst>
          </a:blip>
          <a:srcRect r="41816" b="8940"/>
          <a:stretch/>
        </p:blipFill>
        <p:spPr bwMode="auto">
          <a:xfrm>
            <a:off x="0" y="-16413"/>
            <a:ext cx="9194928" cy="6874413"/>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122AEAC0-D140-414C-9893-AB2DB8D760DD}"/>
              </a:ext>
            </a:extLst>
          </p:cNvPr>
          <p:cNvSpPr/>
          <p:nvPr/>
        </p:nvSpPr>
        <p:spPr>
          <a:xfrm>
            <a:off x="0" y="-2942"/>
            <a:ext cx="9144000" cy="6858000"/>
          </a:xfrm>
          <a:prstGeom prst="rect">
            <a:avLst/>
          </a:prstGeom>
          <a:solidFill>
            <a:schemeClr val="bg2">
              <a:lumMod val="1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文本框 8">
            <a:extLst>
              <a:ext uri="{FF2B5EF4-FFF2-40B4-BE49-F238E27FC236}">
                <a16:creationId xmlns:a16="http://schemas.microsoft.com/office/drawing/2014/main" id="{73B9A112-4596-416C-855D-44B3C692D699}"/>
              </a:ext>
            </a:extLst>
          </p:cNvPr>
          <p:cNvSpPr txBox="1"/>
          <p:nvPr/>
        </p:nvSpPr>
        <p:spPr>
          <a:xfrm>
            <a:off x="3014663" y="4588145"/>
            <a:ext cx="3114675" cy="400110"/>
          </a:xfrm>
          <a:prstGeom prst="rect">
            <a:avLst/>
          </a:prstGeom>
          <a:noFill/>
        </p:spPr>
        <p:txBody>
          <a:bodyPr wrap="square" rtlCol="0">
            <a:spAutoFit/>
          </a:bodyPr>
          <a:lstStyle/>
          <a:p>
            <a:pPr algn="dist"/>
            <a:r>
              <a:rPr lang="zh-TW" altLang="en-US" sz="2000" dirty="0">
                <a:solidFill>
                  <a:schemeClr val="bg1"/>
                </a:solidFill>
                <a:latin typeface="Adobe 繁黑體 Std B" panose="020B0700000000000000" pitchFamily="34" charset="-120"/>
                <a:ea typeface="Adobe 繁黑體 Std B" panose="020B0700000000000000" pitchFamily="34" charset="-120"/>
              </a:rPr>
              <a:t>未來展望與結論</a:t>
            </a:r>
          </a:p>
        </p:txBody>
      </p:sp>
      <p:cxnSp>
        <p:nvCxnSpPr>
          <p:cNvPr id="13" name="直接连接符 5">
            <a:extLst>
              <a:ext uri="{FF2B5EF4-FFF2-40B4-BE49-F238E27FC236}">
                <a16:creationId xmlns:a16="http://schemas.microsoft.com/office/drawing/2014/main" id="{5E43D641-EAD2-458A-93EF-4FA4E353ECF3}"/>
              </a:ext>
            </a:extLst>
          </p:cNvPr>
          <p:cNvCxnSpPr/>
          <p:nvPr/>
        </p:nvCxnSpPr>
        <p:spPr>
          <a:xfrm>
            <a:off x="4572000" y="-1"/>
            <a:ext cx="0" cy="1436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6">
            <a:extLst>
              <a:ext uri="{FF2B5EF4-FFF2-40B4-BE49-F238E27FC236}">
                <a16:creationId xmlns:a16="http://schemas.microsoft.com/office/drawing/2014/main" id="{6AF9BD7C-0CD6-4D18-BAE1-49741A93EB19}"/>
              </a:ext>
            </a:extLst>
          </p:cNvPr>
          <p:cNvCxnSpPr/>
          <p:nvPr/>
        </p:nvCxnSpPr>
        <p:spPr>
          <a:xfrm>
            <a:off x="4572000" y="5392615"/>
            <a:ext cx="0" cy="1436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D35DA0AB-F39F-4D63-BD9C-AFAE9AE4F11A}"/>
              </a:ext>
            </a:extLst>
          </p:cNvPr>
          <p:cNvSpPr txBox="1"/>
          <p:nvPr/>
        </p:nvSpPr>
        <p:spPr>
          <a:xfrm>
            <a:off x="1287538" y="2245444"/>
            <a:ext cx="7407368" cy="1685077"/>
          </a:xfrm>
          <a:prstGeom prst="rect">
            <a:avLst/>
          </a:prstGeom>
          <a:noFill/>
        </p:spPr>
        <p:txBody>
          <a:bodyPr wrap="square" rtlCol="0">
            <a:spAutoFit/>
          </a:bodyPr>
          <a:lstStyle/>
          <a:p>
            <a:r>
              <a:rPr lang="en-US" altLang="zh-CN" sz="10350" dirty="0">
                <a:solidFill>
                  <a:schemeClr val="bg1"/>
                </a:solidFill>
              </a:rPr>
              <a:t>PART </a:t>
            </a:r>
            <a:r>
              <a:rPr lang="en-US" altLang="zh-TW" sz="10350" dirty="0" smtClean="0">
                <a:solidFill>
                  <a:schemeClr val="bg1"/>
                </a:solidFill>
              </a:rPr>
              <a:t>SEVEN</a:t>
            </a:r>
            <a:endParaRPr lang="zh-CN" altLang="en-US" sz="10350" dirty="0">
              <a:solidFill>
                <a:schemeClr val="bg1"/>
              </a:solidFill>
            </a:endParaRPr>
          </a:p>
        </p:txBody>
      </p:sp>
    </p:spTree>
    <p:extLst>
      <p:ext uri="{BB962C8B-B14F-4D97-AF65-F5344CB8AC3E}">
        <p14:creationId xmlns:p14="http://schemas.microsoft.com/office/powerpoint/2010/main" val="2605476194"/>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19327" y="1793117"/>
            <a:ext cx="8333922" cy="4832092"/>
          </a:xfrm>
          <a:prstGeom prst="rect">
            <a:avLst/>
          </a:prstGeom>
          <a:solidFill>
            <a:schemeClr val="bg1"/>
          </a:solidFill>
        </p:spPr>
        <p:txBody>
          <a:bodyPr wrap="square">
            <a:spAutoFit/>
          </a:bodyPr>
          <a:lstStyle/>
          <a:p>
            <a:pPr marL="457200" indent="-457200">
              <a:lnSpc>
                <a:spcPct val="200000"/>
              </a:lnSpc>
              <a:buFont typeface="+mj-lt"/>
              <a:buAutoNum type="arabicPeriod"/>
            </a:pPr>
            <a:r>
              <a:rPr lang="zh-TW" altLang="en-US" sz="2200" b="1" dirty="0" smtClean="0">
                <a:latin typeface="微軟正黑體" panose="020B0604030504040204" pitchFamily="34" charset="-120"/>
                <a:ea typeface="微軟正黑體" panose="020B0604030504040204" pitchFamily="34" charset="-120"/>
              </a:rPr>
              <a:t>讓民眾可以透過分析出的結果了解各個地區的犯罪情形來多加預防犯罪。</a:t>
            </a:r>
          </a:p>
          <a:p>
            <a:pPr marL="457200" indent="-457200">
              <a:lnSpc>
                <a:spcPct val="200000"/>
              </a:lnSpc>
              <a:buFont typeface="+mj-lt"/>
              <a:buAutoNum type="arabicPeriod"/>
            </a:pPr>
            <a:r>
              <a:rPr lang="zh-TW" altLang="en-US" sz="2200" b="1" dirty="0" smtClean="0">
                <a:latin typeface="微軟正黑體" panose="020B0604030504040204" pitchFamily="34" charset="-120"/>
                <a:ea typeface="微軟正黑體" panose="020B0604030504040204" pitchFamily="34" charset="-120"/>
              </a:rPr>
              <a:t>能夠深入理解犯案的動機，了解犯案動機後，有望將犯罪扼殺於搖籃之中。</a:t>
            </a:r>
          </a:p>
          <a:p>
            <a:pPr marL="457200" indent="-457200">
              <a:lnSpc>
                <a:spcPct val="200000"/>
              </a:lnSpc>
              <a:buFont typeface="+mj-lt"/>
              <a:buAutoNum type="arabicPeriod"/>
            </a:pPr>
            <a:r>
              <a:rPr lang="zh-TW" altLang="en-US" sz="2200" b="1" dirty="0" smtClean="0">
                <a:latin typeface="微軟正黑體" panose="020B0604030504040204" pitchFamily="34" charset="-120"/>
                <a:ea typeface="微軟正黑體" panose="020B0604030504040204" pitchFamily="34" charset="-120"/>
              </a:rPr>
              <a:t>與</a:t>
            </a:r>
            <a:r>
              <a:rPr lang="en-US" altLang="zh-TW" sz="2200" b="1" dirty="0" smtClean="0">
                <a:latin typeface="微軟正黑體" panose="020B0604030504040204" pitchFamily="34" charset="-120"/>
                <a:ea typeface="微軟正黑體" panose="020B0604030504040204" pitchFamily="34" charset="-120"/>
              </a:rPr>
              <a:t>GOOGLE</a:t>
            </a:r>
            <a:r>
              <a:rPr lang="zh-TW" altLang="en-US" sz="2200" b="1" dirty="0" smtClean="0">
                <a:latin typeface="微軟正黑體" panose="020B0604030504040204" pitchFamily="34" charset="-120"/>
                <a:ea typeface="微軟正黑體" panose="020B0604030504040204" pitchFamily="34" charset="-120"/>
              </a:rPr>
              <a:t>地圖做結合，讓警察可以依照警察接線員的指揮移動，實施精準打擊、降低人力成本以及加速補抓犯人的效率，也可以增進警方的安全性。</a:t>
            </a:r>
          </a:p>
        </p:txBody>
      </p:sp>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TW" sz="2700" b="1" dirty="0" smtClean="0"/>
              <a:t>SEVEN</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未來展望與結論</a:t>
            </a:r>
          </a:p>
        </p:txBody>
      </p:sp>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588" y="5138020"/>
            <a:ext cx="1487189" cy="1487189"/>
          </a:xfrm>
          <a:prstGeom prst="rect">
            <a:avLst/>
          </a:prstGeom>
        </p:spPr>
      </p:pic>
      <p:sp>
        <p:nvSpPr>
          <p:cNvPr id="11" name="矩形 10"/>
          <p:cNvSpPr/>
          <p:nvPr/>
        </p:nvSpPr>
        <p:spPr>
          <a:xfrm>
            <a:off x="2518913" y="3086675"/>
            <a:ext cx="4572000" cy="369332"/>
          </a:xfrm>
          <a:prstGeom prst="rect">
            <a:avLst/>
          </a:prstGeom>
        </p:spPr>
        <p:txBody>
          <a:bodyPr>
            <a:spAutoFit/>
          </a:bodyPr>
          <a:lstStyle/>
          <a:p>
            <a:pPr indent="215989"/>
            <a:endParaRPr lang="zh-TW" altLang="en-US" b="1" dirty="0">
              <a:solidFill>
                <a:schemeClr val="bg1"/>
              </a:solidFill>
              <a:latin typeface="微軟正黑體" panose="020B0604030504040204" pitchFamily="34" charset="-120"/>
              <a:ea typeface="微軟正黑體" panose="020B0604030504040204" pitchFamily="34" charset="-120"/>
            </a:endParaRPr>
          </a:p>
        </p:txBody>
      </p:sp>
      <p:sp>
        <p:nvSpPr>
          <p:cNvPr id="13" name="矩形 12"/>
          <p:cNvSpPr/>
          <p:nvPr/>
        </p:nvSpPr>
        <p:spPr>
          <a:xfrm>
            <a:off x="1960013" y="1609953"/>
            <a:ext cx="5689800" cy="4154984"/>
          </a:xfrm>
          <a:prstGeom prst="rect">
            <a:avLst/>
          </a:prstGeom>
          <a:solidFill>
            <a:schemeClr val="bg1"/>
          </a:solidFill>
        </p:spPr>
        <p:txBody>
          <a:bodyPr wrap="square">
            <a:spAutoFit/>
          </a:bodyPr>
          <a:lstStyle/>
          <a:p>
            <a:pPr>
              <a:lnSpc>
                <a:spcPct val="200000"/>
              </a:lnSpc>
            </a:pPr>
            <a:r>
              <a:rPr lang="zh-TW" altLang="en-US" sz="2200" b="1" dirty="0">
                <a:latin typeface="微軟正黑體" panose="020B0604030504040204" pitchFamily="34" charset="-120"/>
                <a:ea typeface="微軟正黑體" panose="020B0604030504040204" pitchFamily="34" charset="-120"/>
              </a:rPr>
              <a:t>透過分析出的關聯規則資料，期望未來能夠與動態地圖做結合，可以即時分析顯示犯罪地圖，以及依照心理學家對犯罪者的研究能在畫面上產生各類型犯罪的預防手段，並且與警政系統合作共同預防犯罪，期望能大幅度降低犯罪數。</a:t>
            </a:r>
          </a:p>
        </p:txBody>
      </p:sp>
      <p:sp>
        <p:nvSpPr>
          <p:cNvPr id="4" name="矩形 3"/>
          <p:cNvSpPr/>
          <p:nvPr/>
        </p:nvSpPr>
        <p:spPr>
          <a:xfrm>
            <a:off x="110282" y="1227787"/>
            <a:ext cx="5416868" cy="716991"/>
          </a:xfrm>
          <a:prstGeom prst="rect">
            <a:avLst/>
          </a:prstGeom>
        </p:spPr>
        <p:txBody>
          <a:bodyPr wrap="none">
            <a:spAutoFit/>
          </a:bodyPr>
          <a:lstStyle/>
          <a:p>
            <a:pPr>
              <a:lnSpc>
                <a:spcPct val="200000"/>
              </a:lnSpc>
            </a:pPr>
            <a:r>
              <a:rPr lang="zh-TW" altLang="en-US" sz="2400" b="1" dirty="0">
                <a:latin typeface="微軟正黑體" panose="020B0604030504040204" pitchFamily="34" charset="-120"/>
                <a:ea typeface="微軟正黑體" panose="020B0604030504040204" pitchFamily="34" charset="-120"/>
              </a:rPr>
              <a:t>以下為本研究期望的效用與未來功能：</a:t>
            </a:r>
            <a:endParaRPr lang="en-US" altLang="zh-TW" sz="2400" b="1" dirty="0">
              <a:latin typeface="微軟正黑體" panose="020B0604030504040204" pitchFamily="34" charset="-120"/>
              <a:ea typeface="微軟正黑體" panose="020B0604030504040204" pitchFamily="34" charset="-120"/>
            </a:endParaRPr>
          </a:p>
        </p:txBody>
      </p:sp>
      <p:grpSp>
        <p:nvGrpSpPr>
          <p:cNvPr id="9" name="群組 8"/>
          <p:cNvGrpSpPr/>
          <p:nvPr/>
        </p:nvGrpSpPr>
        <p:grpSpPr>
          <a:xfrm>
            <a:off x="203588" y="1907693"/>
            <a:ext cx="8768318" cy="4754602"/>
            <a:chOff x="203588" y="1907693"/>
            <a:chExt cx="8768318" cy="4754602"/>
          </a:xfrm>
        </p:grpSpPr>
        <p:sp>
          <p:nvSpPr>
            <p:cNvPr id="8" name="矩形 7"/>
            <p:cNvSpPr/>
            <p:nvPr/>
          </p:nvSpPr>
          <p:spPr>
            <a:xfrm>
              <a:off x="203588" y="1907693"/>
              <a:ext cx="8768318" cy="4754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214054" y="2598314"/>
              <a:ext cx="8744468" cy="3373359"/>
            </a:xfrm>
            <a:prstGeom prst="rect">
              <a:avLst/>
            </a:prstGeom>
            <a:solidFill>
              <a:schemeClr val="bg1"/>
            </a:solidFill>
          </p:spPr>
          <p:txBody>
            <a:bodyPr wrap="square">
              <a:spAutoFit/>
            </a:bodyPr>
            <a:lstStyle/>
            <a:p>
              <a:pPr marL="342900" lvl="0" indent="-342900">
                <a:lnSpc>
                  <a:spcPct val="200000"/>
                </a:lnSpc>
                <a:spcAft>
                  <a:spcPts val="0"/>
                </a:spcAft>
                <a:buFont typeface="+mj-lt"/>
                <a:buAutoNum type="arabicPeriod" startAt="4"/>
              </a:pPr>
              <a:r>
                <a:rPr lang="zh-TW" altLang="zh-TW" sz="2200" b="1" dirty="0">
                  <a:latin typeface="微軟正黑體" panose="020B0604030504040204" pitchFamily="34" charset="-120"/>
                  <a:ea typeface="微軟正黑體" panose="020B0604030504040204" pitchFamily="34" charset="-120"/>
                </a:rPr>
                <a:t>經過演算法推估罪犯窩藏點，以利警方破案。</a:t>
              </a:r>
            </a:p>
            <a:p>
              <a:pPr marL="342900" lvl="0" indent="-342900">
                <a:lnSpc>
                  <a:spcPct val="200000"/>
                </a:lnSpc>
                <a:spcAft>
                  <a:spcPts val="0"/>
                </a:spcAft>
                <a:buFont typeface="+mj-lt"/>
                <a:buAutoNum type="arabicPeriod" startAt="4"/>
              </a:pPr>
              <a:r>
                <a:rPr lang="zh-TW" altLang="zh-TW" sz="2200" b="1" dirty="0">
                  <a:latin typeface="微軟正黑體" panose="020B0604030504040204" pitchFamily="34" charset="-120"/>
                  <a:ea typeface="微軟正黑體" panose="020B0604030504040204" pitchFamily="34" charset="-120"/>
                </a:rPr>
                <a:t>利用演算法推估區域內可能發生案件所需的警力，降低警局的人事成本。</a:t>
              </a:r>
            </a:p>
            <a:p>
              <a:pPr marL="342900" lvl="0" indent="-342900">
                <a:lnSpc>
                  <a:spcPct val="200000"/>
                </a:lnSpc>
                <a:spcAft>
                  <a:spcPts val="0"/>
                </a:spcAft>
                <a:buFont typeface="+mj-lt"/>
                <a:buAutoNum type="arabicPeriod" startAt="4"/>
              </a:pPr>
              <a:r>
                <a:rPr lang="zh-TW" altLang="zh-TW" sz="2200" b="1" dirty="0">
                  <a:latin typeface="微軟正黑體" panose="020B0604030504040204" pitchFamily="34" charset="-120"/>
                  <a:ea typeface="微軟正黑體" panose="020B0604030504040204" pitchFamily="34" charset="-120"/>
                </a:rPr>
                <a:t>由系統顯示各地區的經濟狀況，接著請政府派專人了解當地狀況，實施正當措施以輔助當地經濟興起。</a:t>
              </a:r>
            </a:p>
          </p:txBody>
        </p:sp>
      </p:grpSp>
      <p:sp>
        <p:nvSpPr>
          <p:cNvPr id="12" name="文字方塊 11"/>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33</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8841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å°ä¸­æä¸è©²ä¾éï¼æé©åæä¾¶ç´æçæµªæ¼«å¤æ¯TOP5 â å°ä¸­ç²¾é¸| é±åæINNK Hotel"/>
          <p:cNvPicPr>
            <a:picLocks noChangeAspect="1" noChangeArrowheads="1"/>
          </p:cNvPicPr>
          <p:nvPr/>
        </p:nvPicPr>
        <p:blipFill rotWithShape="1">
          <a:blip r:embed="rId3">
            <a:extLst>
              <a:ext uri="{28A0092B-C50C-407E-A947-70E740481C1C}">
                <a14:useLocalDpi xmlns:a14="http://schemas.microsoft.com/office/drawing/2010/main" val="0"/>
              </a:ext>
            </a:extLst>
          </a:blip>
          <a:srcRect r="11297"/>
          <a:stretch/>
        </p:blipFill>
        <p:spPr bwMode="auto">
          <a:xfrm>
            <a:off x="-1" y="0"/>
            <a:ext cx="9133841"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122AEAC0-D140-414C-9893-AB2DB8D760DD}"/>
              </a:ext>
            </a:extLst>
          </p:cNvPr>
          <p:cNvSpPr/>
          <p:nvPr/>
        </p:nvSpPr>
        <p:spPr>
          <a:xfrm>
            <a:off x="-1" y="9250"/>
            <a:ext cx="9144000" cy="6858000"/>
          </a:xfrm>
          <a:prstGeom prst="rect">
            <a:avLst/>
          </a:prstGeom>
          <a:solidFill>
            <a:schemeClr val="bg2">
              <a:lumMod val="1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文本框 8">
            <a:extLst>
              <a:ext uri="{FF2B5EF4-FFF2-40B4-BE49-F238E27FC236}">
                <a16:creationId xmlns:a16="http://schemas.microsoft.com/office/drawing/2014/main" id="{73B9A112-4596-416C-855D-44B3C692D699}"/>
              </a:ext>
            </a:extLst>
          </p:cNvPr>
          <p:cNvSpPr txBox="1"/>
          <p:nvPr/>
        </p:nvSpPr>
        <p:spPr>
          <a:xfrm>
            <a:off x="3014663" y="4588145"/>
            <a:ext cx="3114675" cy="400110"/>
          </a:xfrm>
          <a:prstGeom prst="rect">
            <a:avLst/>
          </a:prstGeom>
          <a:noFill/>
        </p:spPr>
        <p:txBody>
          <a:bodyPr wrap="square" rtlCol="0">
            <a:spAutoFit/>
          </a:bodyPr>
          <a:lstStyle/>
          <a:p>
            <a:pPr algn="dist"/>
            <a:r>
              <a:rPr lang="zh-TW" altLang="en-US" sz="2000" dirty="0">
                <a:solidFill>
                  <a:schemeClr val="bg1"/>
                </a:solidFill>
                <a:latin typeface="Adobe 繁黑體 Std B" panose="020B0700000000000000" pitchFamily="34" charset="-120"/>
                <a:ea typeface="Adobe 繁黑體 Std B" panose="020B0700000000000000" pitchFamily="34" charset="-120"/>
              </a:rPr>
              <a:t>參考資料</a:t>
            </a:r>
          </a:p>
        </p:txBody>
      </p:sp>
      <p:cxnSp>
        <p:nvCxnSpPr>
          <p:cNvPr id="13" name="直接连接符 5">
            <a:extLst>
              <a:ext uri="{FF2B5EF4-FFF2-40B4-BE49-F238E27FC236}">
                <a16:creationId xmlns:a16="http://schemas.microsoft.com/office/drawing/2014/main" id="{5E43D641-EAD2-458A-93EF-4FA4E353ECF3}"/>
              </a:ext>
            </a:extLst>
          </p:cNvPr>
          <p:cNvCxnSpPr/>
          <p:nvPr/>
        </p:nvCxnSpPr>
        <p:spPr>
          <a:xfrm>
            <a:off x="4572000" y="-1"/>
            <a:ext cx="0" cy="1436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6">
            <a:extLst>
              <a:ext uri="{FF2B5EF4-FFF2-40B4-BE49-F238E27FC236}">
                <a16:creationId xmlns:a16="http://schemas.microsoft.com/office/drawing/2014/main" id="{6AF9BD7C-0CD6-4D18-BAE1-49741A93EB19}"/>
              </a:ext>
            </a:extLst>
          </p:cNvPr>
          <p:cNvCxnSpPr/>
          <p:nvPr/>
        </p:nvCxnSpPr>
        <p:spPr>
          <a:xfrm>
            <a:off x="4572000" y="5392615"/>
            <a:ext cx="0" cy="1436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D35DA0AB-F39F-4D63-BD9C-AFAE9AE4F11A}"/>
              </a:ext>
            </a:extLst>
          </p:cNvPr>
          <p:cNvSpPr txBox="1"/>
          <p:nvPr/>
        </p:nvSpPr>
        <p:spPr>
          <a:xfrm>
            <a:off x="1313416" y="2245444"/>
            <a:ext cx="7407368" cy="1685077"/>
          </a:xfrm>
          <a:prstGeom prst="rect">
            <a:avLst/>
          </a:prstGeom>
          <a:noFill/>
        </p:spPr>
        <p:txBody>
          <a:bodyPr wrap="square" rtlCol="0">
            <a:spAutoFit/>
          </a:bodyPr>
          <a:lstStyle/>
          <a:p>
            <a:r>
              <a:rPr lang="en-US" altLang="zh-CN" sz="10350" dirty="0">
                <a:solidFill>
                  <a:schemeClr val="bg1"/>
                </a:solidFill>
              </a:rPr>
              <a:t>PART </a:t>
            </a:r>
            <a:r>
              <a:rPr lang="en-US" altLang="zh-CN" sz="10350" dirty="0" smtClean="0">
                <a:solidFill>
                  <a:schemeClr val="bg1"/>
                </a:solidFill>
              </a:rPr>
              <a:t>EIGHT</a:t>
            </a:r>
            <a:endParaRPr lang="zh-CN" altLang="en-US" sz="10350" dirty="0">
              <a:solidFill>
                <a:schemeClr val="bg1"/>
              </a:solidFill>
            </a:endParaRPr>
          </a:p>
        </p:txBody>
      </p:sp>
    </p:spTree>
    <p:extLst>
      <p:ext uri="{BB962C8B-B14F-4D97-AF65-F5344CB8AC3E}">
        <p14:creationId xmlns:p14="http://schemas.microsoft.com/office/powerpoint/2010/main" val="160279418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TW" sz="2700" b="1" dirty="0"/>
              <a:t>EIGHT</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參考資料</a:t>
            </a:r>
          </a:p>
        </p:txBody>
      </p:sp>
      <p:sp>
        <p:nvSpPr>
          <p:cNvPr id="11" name="矩形 10"/>
          <p:cNvSpPr/>
          <p:nvPr/>
        </p:nvSpPr>
        <p:spPr>
          <a:xfrm>
            <a:off x="2518913" y="3086675"/>
            <a:ext cx="4572000" cy="369332"/>
          </a:xfrm>
          <a:prstGeom prst="rect">
            <a:avLst/>
          </a:prstGeom>
        </p:spPr>
        <p:txBody>
          <a:bodyPr>
            <a:spAutoFit/>
          </a:bodyPr>
          <a:lstStyle/>
          <a:p>
            <a:pPr indent="215989"/>
            <a:endParaRPr lang="zh-TW" altLang="en-US" b="1" dirty="0">
              <a:solidFill>
                <a:schemeClr val="bg1"/>
              </a:solidFill>
              <a:latin typeface="微軟正黑體" panose="020B0604030504040204" pitchFamily="34" charset="-120"/>
              <a:ea typeface="微軟正黑體" panose="020B0604030504040204" pitchFamily="34" charset="-120"/>
            </a:endParaRPr>
          </a:p>
        </p:txBody>
      </p:sp>
      <p:sp>
        <p:nvSpPr>
          <p:cNvPr id="4" name="矩形 3"/>
          <p:cNvSpPr/>
          <p:nvPr/>
        </p:nvSpPr>
        <p:spPr>
          <a:xfrm>
            <a:off x="268512" y="1457713"/>
            <a:ext cx="8787219" cy="6247864"/>
          </a:xfrm>
          <a:prstGeom prst="rect">
            <a:avLst/>
          </a:prstGeom>
        </p:spPr>
        <p:txBody>
          <a:bodyPr wrap="square">
            <a:spAutoFit/>
          </a:bodyPr>
          <a:lstStyle/>
          <a:p>
            <a:pPr marL="285750" indent="-285750">
              <a:buFont typeface="Arial" panose="020B0604020202020204" pitchFamily="34" charset="0"/>
              <a:buChar char="•"/>
            </a:pPr>
            <a:r>
              <a:rPr lang="zh-TW" altLang="en-US" sz="2200" b="1" dirty="0">
                <a:solidFill>
                  <a:srgbClr val="000000"/>
                </a:solidFill>
                <a:latin typeface="微軟正黑體" panose="020B0604030504040204" pitchFamily="34" charset="-120"/>
                <a:ea typeface="微軟正黑體" panose="020B0604030504040204" pitchFamily="34" charset="-120"/>
              </a:rPr>
              <a:t>警政署犯罪資料</a:t>
            </a:r>
            <a:r>
              <a:rPr lang="en-US" altLang="zh-TW" sz="2200" b="1" dirty="0">
                <a:solidFill>
                  <a:srgbClr val="000000"/>
                </a:solidFill>
                <a:latin typeface="微軟正黑體" panose="020B0604030504040204" pitchFamily="34" charset="-120"/>
                <a:ea typeface="微軟正黑體" panose="020B0604030504040204" pitchFamily="34" charset="-120"/>
              </a:rPr>
              <a:t>(104</a:t>
            </a:r>
            <a:r>
              <a:rPr lang="zh-TW" altLang="en-US" sz="2200" b="1" dirty="0">
                <a:solidFill>
                  <a:srgbClr val="000000"/>
                </a:solidFill>
                <a:latin typeface="微軟正黑體" panose="020B0604030504040204" pitchFamily="34" charset="-120"/>
                <a:ea typeface="微軟正黑體" panose="020B0604030504040204" pitchFamily="34" charset="-120"/>
              </a:rPr>
              <a:t>年</a:t>
            </a:r>
            <a:r>
              <a:rPr lang="en-US" altLang="zh-TW" sz="2200" b="1" dirty="0">
                <a:solidFill>
                  <a:srgbClr val="000000"/>
                </a:solidFill>
                <a:latin typeface="微軟正黑體" panose="020B0604030504040204" pitchFamily="34" charset="-120"/>
                <a:ea typeface="微軟正黑體" panose="020B0604030504040204" pitchFamily="34" charset="-120"/>
              </a:rPr>
              <a:t>01</a:t>
            </a:r>
            <a:r>
              <a:rPr lang="zh-TW" altLang="en-US" sz="2200" b="1" dirty="0">
                <a:solidFill>
                  <a:srgbClr val="000000"/>
                </a:solidFill>
                <a:latin typeface="微軟正黑體" panose="020B0604030504040204" pitchFamily="34" charset="-120"/>
                <a:ea typeface="微軟正黑體" panose="020B0604030504040204" pitchFamily="34" charset="-120"/>
              </a:rPr>
              <a:t>月</a:t>
            </a:r>
            <a:r>
              <a:rPr lang="en-US" altLang="zh-TW" sz="2200" b="1" dirty="0">
                <a:solidFill>
                  <a:srgbClr val="000000"/>
                </a:solidFill>
                <a:latin typeface="微軟正黑體" panose="020B0604030504040204" pitchFamily="34" charset="-120"/>
                <a:ea typeface="微軟正黑體" panose="020B0604030504040204" pitchFamily="34" charset="-120"/>
              </a:rPr>
              <a:t>~106</a:t>
            </a:r>
            <a:r>
              <a:rPr lang="zh-TW" altLang="en-US" sz="2200" b="1" dirty="0">
                <a:solidFill>
                  <a:srgbClr val="000000"/>
                </a:solidFill>
                <a:latin typeface="微軟正黑體" panose="020B0604030504040204" pitchFamily="34" charset="-120"/>
                <a:ea typeface="微軟正黑體" panose="020B0604030504040204" pitchFamily="34" charset="-120"/>
              </a:rPr>
              <a:t>年</a:t>
            </a:r>
            <a:r>
              <a:rPr lang="en-US" altLang="zh-TW" sz="2200" b="1" dirty="0">
                <a:solidFill>
                  <a:srgbClr val="000000"/>
                </a:solidFill>
                <a:latin typeface="微軟正黑體" panose="020B0604030504040204" pitchFamily="34" charset="-120"/>
                <a:ea typeface="微軟正黑體" panose="020B0604030504040204" pitchFamily="34" charset="-120"/>
              </a:rPr>
              <a:t>12</a:t>
            </a:r>
            <a:r>
              <a:rPr lang="zh-TW" altLang="en-US" sz="2200" b="1" dirty="0">
                <a:solidFill>
                  <a:srgbClr val="000000"/>
                </a:solidFill>
                <a:latin typeface="微軟正黑體" panose="020B0604030504040204" pitchFamily="34" charset="-120"/>
                <a:ea typeface="微軟正黑體" panose="020B0604030504040204" pitchFamily="34" charset="-120"/>
              </a:rPr>
              <a:t>月</a:t>
            </a:r>
            <a:r>
              <a:rPr lang="en-US" altLang="zh-TW" sz="2200" b="1" dirty="0">
                <a:solidFill>
                  <a:srgbClr val="000000"/>
                </a:solidFill>
                <a:latin typeface="微軟正黑體" panose="020B0604030504040204" pitchFamily="34" charset="-120"/>
                <a:ea typeface="微軟正黑體" panose="020B0604030504040204" pitchFamily="34" charset="-120"/>
              </a:rPr>
              <a:t>)</a:t>
            </a:r>
            <a:endParaRPr lang="zh-TW" altLang="en-US" sz="2200" b="1" dirty="0">
              <a:latin typeface="微軟正黑體" panose="020B0604030504040204" pitchFamily="34" charset="-120"/>
              <a:ea typeface="微軟正黑體" panose="020B0604030504040204" pitchFamily="34" charset="-120"/>
            </a:endParaRPr>
          </a:p>
          <a:p>
            <a:r>
              <a:rPr lang="en-US" altLang="zh-TW" sz="1400" dirty="0">
                <a:hlinkClick r:id="rId3"/>
              </a:rPr>
              <a:t>https://</a:t>
            </a:r>
            <a:r>
              <a:rPr lang="en-US" altLang="zh-TW" sz="1400" dirty="0" smtClean="0">
                <a:hlinkClick r:id="rId3"/>
              </a:rPr>
              <a:t>data.moi.gov.tw/MoiOD/Data/DataDetail.aspx?oid=AC4C5CF9-682A-450A-8405-45706B8C9588</a:t>
            </a:r>
            <a:endParaRPr lang="en-US" altLang="zh-TW" sz="1400" dirty="0" smtClean="0"/>
          </a:p>
          <a:p>
            <a:endParaRPr lang="en-US" altLang="zh-TW" sz="1400" dirty="0"/>
          </a:p>
          <a:p>
            <a:pPr marL="285750" indent="-285750">
              <a:buFont typeface="Arial" panose="020B0604020202020204" pitchFamily="34" charset="0"/>
              <a:buChar char="•"/>
            </a:pPr>
            <a:r>
              <a:rPr lang="zh-TW" altLang="en-US" sz="2200" b="1" dirty="0">
                <a:solidFill>
                  <a:srgbClr val="000000"/>
                </a:solidFill>
                <a:latin typeface="微軟正黑體" panose="020B0604030504040204" pitchFamily="34" charset="-120"/>
                <a:ea typeface="微軟正黑體" panose="020B0604030504040204" pitchFamily="34" charset="-120"/>
              </a:rPr>
              <a:t>綜合所得稅所得總額全國各縣市鄉鎮村里統計分析表</a:t>
            </a:r>
            <a:r>
              <a:rPr lang="en-US" altLang="zh-TW" sz="2200" b="1" dirty="0">
                <a:solidFill>
                  <a:srgbClr val="000000"/>
                </a:solidFill>
                <a:latin typeface="微軟正黑體" panose="020B0604030504040204" pitchFamily="34" charset="-120"/>
                <a:ea typeface="微軟正黑體" panose="020B0604030504040204" pitchFamily="34" charset="-120"/>
              </a:rPr>
              <a:t>(104</a:t>
            </a:r>
            <a:r>
              <a:rPr lang="zh-TW" altLang="en-US" sz="2200" b="1" dirty="0">
                <a:solidFill>
                  <a:srgbClr val="000000"/>
                </a:solidFill>
                <a:latin typeface="微軟正黑體" panose="020B0604030504040204" pitchFamily="34" charset="-120"/>
                <a:ea typeface="微軟正黑體" panose="020B0604030504040204" pitchFamily="34" charset="-120"/>
              </a:rPr>
              <a:t>年</a:t>
            </a:r>
            <a:r>
              <a:rPr lang="en-US" altLang="zh-TW" sz="2200" b="1" dirty="0">
                <a:solidFill>
                  <a:srgbClr val="000000"/>
                </a:solidFill>
                <a:latin typeface="微軟正黑體" panose="020B0604030504040204" pitchFamily="34" charset="-120"/>
                <a:ea typeface="微軟正黑體" panose="020B0604030504040204" pitchFamily="34" charset="-120"/>
              </a:rPr>
              <a:t>~106</a:t>
            </a:r>
            <a:r>
              <a:rPr lang="zh-TW" altLang="en-US" sz="2200" b="1" dirty="0">
                <a:solidFill>
                  <a:srgbClr val="000000"/>
                </a:solidFill>
                <a:latin typeface="微軟正黑體" panose="020B0604030504040204" pitchFamily="34" charset="-120"/>
                <a:ea typeface="微軟正黑體" panose="020B0604030504040204" pitchFamily="34" charset="-120"/>
              </a:rPr>
              <a:t>年</a:t>
            </a:r>
            <a:r>
              <a:rPr lang="en-US" altLang="zh-TW" sz="2200" b="1" dirty="0" smtClean="0">
                <a:solidFill>
                  <a:srgbClr val="000000"/>
                </a:solidFill>
                <a:latin typeface="微軟正黑體" panose="020B0604030504040204" pitchFamily="34" charset="-120"/>
                <a:ea typeface="微軟正黑體" panose="020B0604030504040204" pitchFamily="34" charset="-120"/>
              </a:rPr>
              <a:t>)</a:t>
            </a:r>
          </a:p>
          <a:p>
            <a:r>
              <a:rPr lang="en-US" altLang="zh-TW" sz="1400" dirty="0">
                <a:hlinkClick r:id="rId4"/>
              </a:rPr>
              <a:t>https://</a:t>
            </a:r>
            <a:r>
              <a:rPr lang="en-US" altLang="zh-TW" sz="1400" dirty="0" smtClean="0">
                <a:hlinkClick r:id="rId4"/>
              </a:rPr>
              <a:t>data.gov.tw/dataset/103066</a:t>
            </a:r>
            <a:endParaRPr lang="en-US" altLang="zh-TW" sz="1400" dirty="0" smtClean="0"/>
          </a:p>
          <a:p>
            <a:endParaRPr lang="en-US" altLang="zh-TW" sz="1400" dirty="0" smtClean="0"/>
          </a:p>
          <a:p>
            <a:pPr marL="285750" indent="-285750">
              <a:buFont typeface="Arial" panose="020B0604020202020204" pitchFamily="34" charset="0"/>
              <a:buChar char="•"/>
            </a:pPr>
            <a:r>
              <a:rPr lang="zh-TW" altLang="en-US" sz="2200" b="1" dirty="0">
                <a:solidFill>
                  <a:srgbClr val="000000"/>
                </a:solidFill>
                <a:latin typeface="微軟正黑體" panose="020B0604030504040204" pitchFamily="34" charset="-120"/>
                <a:ea typeface="微軟正黑體" panose="020B0604030504040204" pitchFamily="34" charset="-120"/>
              </a:rPr>
              <a:t>台灣鄉鎮市區界線</a:t>
            </a:r>
            <a:endParaRPr lang="en-US" altLang="zh-TW" sz="2200" b="1" dirty="0">
              <a:solidFill>
                <a:srgbClr val="000000"/>
              </a:solidFill>
              <a:latin typeface="微軟正黑體" panose="020B0604030504040204" pitchFamily="34" charset="-120"/>
              <a:ea typeface="微軟正黑體" panose="020B0604030504040204" pitchFamily="34" charset="-120"/>
            </a:endParaRPr>
          </a:p>
          <a:p>
            <a:r>
              <a:rPr lang="en-US" altLang="zh-TW" sz="1400" dirty="0">
                <a:hlinkClick r:id="rId5"/>
              </a:rPr>
              <a:t>https://</a:t>
            </a:r>
            <a:r>
              <a:rPr lang="en-US" altLang="zh-TW" sz="1400" dirty="0" smtClean="0">
                <a:hlinkClick r:id="rId5"/>
              </a:rPr>
              <a:t>data.moi.gov.tw/MoiOD/System/DownloadFile.aspx?DATA=CD02C824-45C5-48C8-B631-98B205A2E35A</a:t>
            </a:r>
            <a:endParaRPr lang="en-US" altLang="zh-TW" sz="1400" dirty="0" smtClean="0"/>
          </a:p>
          <a:p>
            <a:endParaRPr lang="en-US" altLang="zh-TW" sz="1400" dirty="0"/>
          </a:p>
          <a:p>
            <a:pPr marL="285750" indent="-285750">
              <a:buFont typeface="Arial" panose="020B0604020202020204" pitchFamily="34" charset="0"/>
              <a:buChar char="•"/>
            </a:pPr>
            <a:r>
              <a:rPr lang="zh-TW" altLang="en-US" sz="2200" b="1" dirty="0">
                <a:solidFill>
                  <a:srgbClr val="000000"/>
                </a:solidFill>
                <a:latin typeface="微軟正黑體" panose="020B0604030504040204" pitchFamily="34" charset="-120"/>
                <a:ea typeface="微軟正黑體" panose="020B0604030504040204" pitchFamily="34" charset="-120"/>
              </a:rPr>
              <a:t>台灣村里界</a:t>
            </a:r>
            <a:r>
              <a:rPr lang="zh-TW" altLang="en-US" sz="2200" b="1" dirty="0" smtClean="0">
                <a:solidFill>
                  <a:srgbClr val="000000"/>
                </a:solidFill>
                <a:latin typeface="微軟正黑體" panose="020B0604030504040204" pitchFamily="34" charset="-120"/>
                <a:ea typeface="微軟正黑體" panose="020B0604030504040204" pitchFamily="34" charset="-120"/>
              </a:rPr>
              <a:t>圖</a:t>
            </a:r>
            <a:endParaRPr lang="en-US" altLang="zh-TW" sz="2200" b="1" dirty="0" smtClean="0">
              <a:solidFill>
                <a:srgbClr val="000000"/>
              </a:solidFill>
              <a:latin typeface="微軟正黑體" panose="020B0604030504040204" pitchFamily="34" charset="-120"/>
              <a:ea typeface="微軟正黑體" panose="020B0604030504040204" pitchFamily="34" charset="-120"/>
            </a:endParaRPr>
          </a:p>
          <a:p>
            <a:r>
              <a:rPr lang="en-US" altLang="zh-TW" sz="1400" dirty="0">
                <a:hlinkClick r:id="rId6"/>
              </a:rPr>
              <a:t>https://</a:t>
            </a:r>
            <a:r>
              <a:rPr lang="en-US" altLang="zh-TW" sz="1400" dirty="0" smtClean="0">
                <a:hlinkClick r:id="rId6"/>
              </a:rPr>
              <a:t>data.moi.gov.tw/MoiOD/System/DownloadFile.aspx?DATA=B8AF344F-B5C6-4642-AF46-1832054399CE</a:t>
            </a:r>
            <a:endParaRPr lang="en-US" altLang="zh-TW" sz="1400" dirty="0" smtClean="0"/>
          </a:p>
          <a:p>
            <a:endParaRPr lang="en-US" altLang="zh-TW" sz="1400" dirty="0"/>
          </a:p>
          <a:p>
            <a:pPr marL="285750" indent="-285750">
              <a:buFont typeface="Arial" panose="020B0604020202020204" pitchFamily="34" charset="0"/>
              <a:buChar char="•"/>
            </a:pPr>
            <a:r>
              <a:rPr lang="zh-TW" altLang="en-US" sz="2200" b="1" dirty="0">
                <a:solidFill>
                  <a:srgbClr val="000000"/>
                </a:solidFill>
                <a:latin typeface="微軟正黑體" panose="020B0604030504040204" pitchFamily="34" charset="-120"/>
                <a:ea typeface="微軟正黑體" panose="020B0604030504040204" pitchFamily="34" charset="-120"/>
              </a:rPr>
              <a:t>毒品統計</a:t>
            </a:r>
            <a:r>
              <a:rPr lang="zh-TW" altLang="en-US" sz="2200" b="1" dirty="0" smtClean="0">
                <a:solidFill>
                  <a:srgbClr val="000000"/>
                </a:solidFill>
                <a:latin typeface="微軟正黑體" panose="020B0604030504040204" pitchFamily="34" charset="-120"/>
                <a:ea typeface="微軟正黑體" panose="020B0604030504040204" pitchFamily="34" charset="-120"/>
              </a:rPr>
              <a:t>分析</a:t>
            </a:r>
            <a:endParaRPr lang="en-US" altLang="zh-TW" sz="2200" b="1" dirty="0" smtClean="0">
              <a:solidFill>
                <a:srgbClr val="000000"/>
              </a:solidFill>
              <a:latin typeface="微軟正黑體" panose="020B0604030504040204" pitchFamily="34" charset="-120"/>
              <a:ea typeface="微軟正黑體" panose="020B0604030504040204" pitchFamily="34" charset="-120"/>
            </a:endParaRPr>
          </a:p>
          <a:p>
            <a:r>
              <a:rPr lang="en-US" altLang="zh-TW" sz="1400" dirty="0">
                <a:hlinkClick r:id="rId7"/>
              </a:rPr>
              <a:t>https://</a:t>
            </a:r>
            <a:r>
              <a:rPr lang="en-US" altLang="zh-TW" sz="1400" dirty="0" smtClean="0">
                <a:hlinkClick r:id="rId7"/>
              </a:rPr>
              <a:t>antidrug.moj.gov.tw/lp-1197-2.html</a:t>
            </a:r>
            <a:endParaRPr lang="en-US" altLang="zh-TW" sz="1400" dirty="0" smtClean="0"/>
          </a:p>
          <a:p>
            <a:endParaRPr lang="en-US" altLang="zh-TW" sz="1400" dirty="0" smtClean="0"/>
          </a:p>
          <a:p>
            <a:pPr marL="342900" indent="-342900">
              <a:buFont typeface="Arial" panose="020B0604020202020204" pitchFamily="34" charset="0"/>
              <a:buChar char="•"/>
            </a:pPr>
            <a:r>
              <a:rPr lang="en-US" altLang="zh-TW" sz="2200" b="1" dirty="0">
                <a:solidFill>
                  <a:srgbClr val="000000"/>
                </a:solidFill>
                <a:latin typeface="微軟正黑體" panose="020B0604030504040204" pitchFamily="34" charset="-120"/>
                <a:ea typeface="微軟正黑體" panose="020B0604030504040204" pitchFamily="34" charset="-120"/>
              </a:rPr>
              <a:t>106 </a:t>
            </a:r>
            <a:r>
              <a:rPr lang="zh-TW" altLang="en-US" sz="2200" b="1" dirty="0">
                <a:solidFill>
                  <a:srgbClr val="000000"/>
                </a:solidFill>
                <a:latin typeface="微軟正黑體" panose="020B0604030504040204" pitchFamily="34" charset="-120"/>
                <a:ea typeface="微軟正黑體" panose="020B0604030504040204" pitchFamily="34" charset="-120"/>
              </a:rPr>
              <a:t>年犯罪狀況及其分析－</a:t>
            </a:r>
            <a:r>
              <a:rPr lang="en-US" altLang="zh-TW" sz="2200" b="1" dirty="0">
                <a:solidFill>
                  <a:srgbClr val="000000"/>
                </a:solidFill>
                <a:latin typeface="微軟正黑體" panose="020B0604030504040204" pitchFamily="34" charset="-120"/>
                <a:ea typeface="微軟正黑體" panose="020B0604030504040204" pitchFamily="34" charset="-120"/>
              </a:rPr>
              <a:t>2017 </a:t>
            </a:r>
            <a:r>
              <a:rPr lang="zh-TW" altLang="en-US" sz="2200" b="1" dirty="0">
                <a:solidFill>
                  <a:srgbClr val="000000"/>
                </a:solidFill>
                <a:latin typeface="微軟正黑體" panose="020B0604030504040204" pitchFamily="34" charset="-120"/>
                <a:ea typeface="微軟正黑體" panose="020B0604030504040204" pitchFamily="34" charset="-120"/>
              </a:rPr>
              <a:t>犯罪趨勢關鍵</a:t>
            </a:r>
            <a:r>
              <a:rPr lang="zh-TW" altLang="en-US" sz="2200" b="1" dirty="0" smtClean="0">
                <a:solidFill>
                  <a:srgbClr val="000000"/>
                </a:solidFill>
                <a:latin typeface="微軟正黑體" panose="020B0604030504040204" pitchFamily="34" charset="-120"/>
                <a:ea typeface="微軟正黑體" panose="020B0604030504040204" pitchFamily="34" charset="-120"/>
              </a:rPr>
              <a:t>報告</a:t>
            </a:r>
            <a:endParaRPr lang="en-US" altLang="zh-TW" sz="2200" b="1" dirty="0" smtClean="0">
              <a:solidFill>
                <a:srgbClr val="000000"/>
              </a:solidFill>
              <a:latin typeface="微軟正黑體" panose="020B0604030504040204" pitchFamily="34" charset="-120"/>
              <a:ea typeface="微軟正黑體" panose="020B0604030504040204" pitchFamily="34" charset="-120"/>
            </a:endParaRPr>
          </a:p>
          <a:p>
            <a:r>
              <a:rPr lang="en-US" altLang="zh-TW" sz="1400" dirty="0">
                <a:hlinkClick r:id="rId8"/>
              </a:rPr>
              <a:t>https://</a:t>
            </a:r>
            <a:r>
              <a:rPr lang="en-US" altLang="zh-TW" sz="1400" dirty="0" smtClean="0">
                <a:hlinkClick r:id="rId8"/>
              </a:rPr>
              <a:t>www.tpi.moj.gov.tw/290822/290894/290897/646019/post</a:t>
            </a:r>
            <a:endParaRPr lang="en-US" altLang="zh-TW" sz="1400" dirty="0" smtClean="0"/>
          </a:p>
          <a:p>
            <a:endParaRPr lang="en-US" altLang="zh-TW" sz="1400" dirty="0"/>
          </a:p>
          <a:p>
            <a:pPr marL="342900" indent="-342900">
              <a:buFont typeface="Arial" panose="020B0604020202020204" pitchFamily="34" charset="0"/>
              <a:buChar char="•"/>
            </a:pPr>
            <a:endParaRPr lang="en-US" altLang="zh-TW" sz="1400" dirty="0"/>
          </a:p>
          <a:p>
            <a:pPr marL="285750" indent="-285750">
              <a:buFont typeface="Arial" panose="020B0604020202020204" pitchFamily="34" charset="0"/>
              <a:buChar char="•"/>
            </a:pPr>
            <a:endParaRPr lang="en-US" altLang="zh-TW" sz="2200" b="1" dirty="0">
              <a:solidFill>
                <a:srgbClr val="000000"/>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en-US" altLang="zh-TW" sz="2200" b="1" dirty="0">
              <a:solidFill>
                <a:srgbClr val="000000"/>
              </a:solidFill>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endParaRPr lang="en-US" altLang="zh-TW" sz="1400" dirty="0"/>
          </a:p>
          <a:p>
            <a:r>
              <a:rPr lang="zh-TW" altLang="en-US" sz="1400" dirty="0"/>
              <a:t/>
            </a:r>
            <a:br>
              <a:rPr lang="zh-TW" altLang="en-US" sz="1400" dirty="0"/>
            </a:br>
            <a:endParaRPr lang="zh-TW" altLang="en-US" sz="1400" dirty="0"/>
          </a:p>
        </p:txBody>
      </p:sp>
      <p:sp>
        <p:nvSpPr>
          <p:cNvPr id="6" name="文字方塊 5"/>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34</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9068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a:t>
            </a:r>
            <a:r>
              <a:rPr lang="en-US" altLang="zh-TW" sz="2700" b="1" dirty="0"/>
              <a:t>EIGHT</a:t>
            </a:r>
            <a:endParaRPr lang="en-US" altLang="zh-CN" sz="2700" b="1" dirty="0"/>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smtClean="0">
                <a:latin typeface="微軟正黑體" panose="020B0604030504040204" pitchFamily="34" charset="-120"/>
                <a:ea typeface="微軟正黑體" panose="020B0604030504040204" pitchFamily="34" charset="-120"/>
              </a:rPr>
              <a:t>參考論文與期刊</a:t>
            </a:r>
            <a:endParaRPr lang="zh-TW" altLang="en-US" b="1" dirty="0">
              <a:latin typeface="微軟正黑體" panose="020B0604030504040204" pitchFamily="34" charset="-120"/>
              <a:ea typeface="微軟正黑體" panose="020B0604030504040204" pitchFamily="34" charset="-120"/>
            </a:endParaRPr>
          </a:p>
        </p:txBody>
      </p:sp>
      <p:sp>
        <p:nvSpPr>
          <p:cNvPr id="11" name="矩形 10"/>
          <p:cNvSpPr/>
          <p:nvPr/>
        </p:nvSpPr>
        <p:spPr>
          <a:xfrm>
            <a:off x="2518913" y="3086675"/>
            <a:ext cx="4572000" cy="369332"/>
          </a:xfrm>
          <a:prstGeom prst="rect">
            <a:avLst/>
          </a:prstGeom>
        </p:spPr>
        <p:txBody>
          <a:bodyPr>
            <a:spAutoFit/>
          </a:bodyPr>
          <a:lstStyle/>
          <a:p>
            <a:pPr indent="215989"/>
            <a:endParaRPr lang="zh-TW" altLang="en-US" b="1" dirty="0">
              <a:solidFill>
                <a:schemeClr val="bg1"/>
              </a:solidFill>
              <a:latin typeface="微軟正黑體" panose="020B0604030504040204" pitchFamily="34" charset="-120"/>
              <a:ea typeface="微軟正黑體" panose="020B0604030504040204" pitchFamily="34" charset="-120"/>
            </a:endParaRPr>
          </a:p>
        </p:txBody>
      </p:sp>
      <p:sp>
        <p:nvSpPr>
          <p:cNvPr id="4" name="矩形 3"/>
          <p:cNvSpPr/>
          <p:nvPr/>
        </p:nvSpPr>
        <p:spPr>
          <a:xfrm>
            <a:off x="268512" y="1457713"/>
            <a:ext cx="8787219" cy="5786199"/>
          </a:xfrm>
          <a:prstGeom prst="rect">
            <a:avLst/>
          </a:prstGeom>
        </p:spPr>
        <p:txBody>
          <a:bodyPr wrap="square">
            <a:spAutoFit/>
          </a:bodyPr>
          <a:lstStyle/>
          <a:p>
            <a:pPr marL="285750" indent="-285750">
              <a:buFont typeface="Arial" panose="020B0604020202020204" pitchFamily="34" charset="0"/>
              <a:buChar char="•"/>
            </a:pPr>
            <a:r>
              <a:rPr lang="zh-TW" altLang="en-US" sz="2200" b="1" dirty="0">
                <a:solidFill>
                  <a:srgbClr val="000000"/>
                </a:solidFill>
                <a:latin typeface="微軟正黑體" panose="020B0604030504040204" pitchFamily="34" charset="-120"/>
                <a:ea typeface="微軟正黑體" panose="020B0604030504040204" pitchFamily="34" charset="-120"/>
              </a:rPr>
              <a:t>所得分配不均與犯罪</a:t>
            </a:r>
            <a:r>
              <a:rPr lang="en-US" altLang="zh-TW" sz="2200" b="1" dirty="0">
                <a:solidFill>
                  <a:srgbClr val="000000"/>
                </a:solidFill>
                <a:latin typeface="微軟正黑體" panose="020B0604030504040204" pitchFamily="34" charset="-120"/>
                <a:ea typeface="微軟正黑體" panose="020B0604030504040204" pitchFamily="34" charset="-120"/>
              </a:rPr>
              <a:t>: </a:t>
            </a:r>
            <a:r>
              <a:rPr lang="zh-TW" altLang="en-US" sz="2200" b="1" dirty="0">
                <a:solidFill>
                  <a:srgbClr val="000000"/>
                </a:solidFill>
                <a:latin typeface="微軟正黑體" panose="020B0604030504040204" pitchFamily="34" charset="-120"/>
                <a:ea typeface="微軟正黑體" panose="020B0604030504040204" pitchFamily="34" charset="-120"/>
              </a:rPr>
              <a:t>台灣縣市動態追蹤</a:t>
            </a:r>
            <a:r>
              <a:rPr lang="zh-TW" altLang="en-US" sz="2200" b="1" dirty="0" smtClean="0">
                <a:solidFill>
                  <a:srgbClr val="000000"/>
                </a:solidFill>
                <a:latin typeface="微軟正黑體" panose="020B0604030504040204" pitchFamily="34" charset="-120"/>
                <a:ea typeface="微軟正黑體" panose="020B0604030504040204" pitchFamily="34" charset="-120"/>
              </a:rPr>
              <a:t>資料分析</a:t>
            </a:r>
            <a:endParaRPr lang="zh-TW" altLang="en-US" sz="2200" b="1" dirty="0">
              <a:latin typeface="微軟正黑體" panose="020B0604030504040204" pitchFamily="34" charset="-120"/>
              <a:ea typeface="微軟正黑體" panose="020B0604030504040204" pitchFamily="34" charset="-120"/>
            </a:endParaRPr>
          </a:p>
          <a:p>
            <a:r>
              <a:rPr lang="en-US" altLang="zh-TW" sz="1400" dirty="0">
                <a:hlinkClick r:id="rId3"/>
              </a:rPr>
              <a:t>http://</a:t>
            </a:r>
            <a:r>
              <a:rPr lang="en-US" altLang="zh-TW" sz="1400" dirty="0" smtClean="0">
                <a:hlinkClick r:id="rId3"/>
              </a:rPr>
              <a:t>www.econ.ntu.edu.tw/ter/new/data/new/TER392/TER392-3.pdf</a:t>
            </a:r>
            <a:endParaRPr lang="en-US" altLang="zh-TW" sz="1400" dirty="0" smtClean="0"/>
          </a:p>
          <a:p>
            <a:endParaRPr lang="en-US" altLang="zh-TW" sz="1400" dirty="0"/>
          </a:p>
          <a:p>
            <a:pPr marL="285750" indent="-285750">
              <a:buFont typeface="Arial" panose="020B0604020202020204" pitchFamily="34" charset="0"/>
              <a:buChar char="•"/>
            </a:pPr>
            <a:r>
              <a:rPr lang="zh-TW" altLang="en-US" sz="2200" b="1" dirty="0">
                <a:solidFill>
                  <a:srgbClr val="000000"/>
                </a:solidFill>
                <a:latin typeface="微軟正黑體" panose="020B0604030504040204" pitchFamily="34" charset="-120"/>
                <a:ea typeface="微軟正黑體" panose="020B0604030504040204" pitchFamily="34" charset="-120"/>
              </a:rPr>
              <a:t>從貧窮、犯罪與社會排除 論少年犯罪問題之</a:t>
            </a:r>
            <a:r>
              <a:rPr lang="zh-TW" altLang="en-US" sz="2200" b="1" dirty="0" smtClean="0">
                <a:solidFill>
                  <a:srgbClr val="000000"/>
                </a:solidFill>
                <a:latin typeface="微軟正黑體" panose="020B0604030504040204" pitchFamily="34" charset="-120"/>
                <a:ea typeface="微軟正黑體" panose="020B0604030504040204" pitchFamily="34" charset="-120"/>
              </a:rPr>
              <a:t>研究</a:t>
            </a:r>
            <a:endParaRPr lang="en-US" altLang="zh-TW" sz="2200" b="1" dirty="0" smtClean="0">
              <a:solidFill>
                <a:srgbClr val="000000"/>
              </a:solidFill>
              <a:latin typeface="微軟正黑體" panose="020B0604030504040204" pitchFamily="34" charset="-120"/>
              <a:ea typeface="微軟正黑體" panose="020B0604030504040204" pitchFamily="34" charset="-120"/>
            </a:endParaRPr>
          </a:p>
          <a:p>
            <a:r>
              <a:rPr lang="en-US" altLang="zh-TW" sz="1400" dirty="0">
                <a:hlinkClick r:id="rId4"/>
              </a:rPr>
              <a:t>https://</a:t>
            </a:r>
            <a:r>
              <a:rPr lang="en-US" altLang="zh-TW" sz="1400" dirty="0" smtClean="0">
                <a:hlinkClick r:id="rId4"/>
              </a:rPr>
              <a:t>www.cprc.moj.gov.tw/media/8616/61181620896.pdf?mediaDL=true</a:t>
            </a:r>
            <a:endParaRPr lang="en-US" altLang="zh-TW" sz="1400" dirty="0" smtClean="0"/>
          </a:p>
          <a:p>
            <a:endParaRPr lang="en-US" altLang="zh-TW" sz="1400" dirty="0" smtClean="0"/>
          </a:p>
          <a:p>
            <a:pPr marL="285750" indent="-285750">
              <a:buFont typeface="Arial" panose="020B0604020202020204" pitchFamily="34" charset="0"/>
              <a:buChar char="•"/>
            </a:pPr>
            <a:r>
              <a:rPr lang="zh-TW" altLang="en-US" sz="2200" b="1" dirty="0">
                <a:solidFill>
                  <a:srgbClr val="000000"/>
                </a:solidFill>
                <a:latin typeface="微軟正黑體" panose="020B0604030504040204" pitchFamily="34" charset="-120"/>
                <a:ea typeface="微軟正黑體" panose="020B0604030504040204" pitchFamily="34" charset="-120"/>
              </a:rPr>
              <a:t>受觀察勒戒人與施用毒品受刑人概況</a:t>
            </a:r>
            <a:r>
              <a:rPr lang="zh-TW" altLang="en-US" sz="2200" b="1" dirty="0" smtClean="0">
                <a:solidFill>
                  <a:srgbClr val="000000"/>
                </a:solidFill>
                <a:latin typeface="微軟正黑體" panose="020B0604030504040204" pitchFamily="34" charset="-120"/>
                <a:ea typeface="微軟正黑體" panose="020B0604030504040204" pitchFamily="34" charset="-120"/>
              </a:rPr>
              <a:t>分析</a:t>
            </a:r>
            <a:endParaRPr lang="en-US" altLang="zh-TW" sz="2200" b="1" dirty="0" smtClean="0">
              <a:solidFill>
                <a:srgbClr val="000000"/>
              </a:solidFill>
              <a:latin typeface="微軟正黑體" panose="020B0604030504040204" pitchFamily="34" charset="-120"/>
              <a:ea typeface="微軟正黑體" panose="020B0604030504040204" pitchFamily="34" charset="-120"/>
            </a:endParaRPr>
          </a:p>
          <a:p>
            <a:r>
              <a:rPr lang="en-US" altLang="zh-TW" sz="1400" dirty="0">
                <a:hlinkClick r:id="rId5"/>
              </a:rPr>
              <a:t>https://</a:t>
            </a:r>
            <a:r>
              <a:rPr lang="en-US" altLang="zh-TW" sz="1400" dirty="0" smtClean="0">
                <a:hlinkClick r:id="rId5"/>
              </a:rPr>
              <a:t>antidrug.moj.gov.tw/dl-2672-959373c6-d0cb-49a5-8026-bc82a32bb56f.html</a:t>
            </a:r>
            <a:endParaRPr lang="en-US" altLang="zh-TW" sz="1400" dirty="0" smtClean="0"/>
          </a:p>
          <a:p>
            <a:endParaRPr lang="en-US" altLang="zh-TW" sz="1400" dirty="0"/>
          </a:p>
          <a:p>
            <a:endParaRPr lang="en-US" altLang="zh-TW" sz="1400" dirty="0" smtClean="0"/>
          </a:p>
          <a:p>
            <a:endParaRPr lang="en-US" altLang="zh-TW" sz="1400" dirty="0"/>
          </a:p>
          <a:p>
            <a:endParaRPr lang="en-US" altLang="zh-TW" sz="1400" dirty="0" smtClean="0"/>
          </a:p>
          <a:p>
            <a:endParaRPr lang="en-US" altLang="zh-TW" sz="1400" dirty="0" smtClean="0"/>
          </a:p>
          <a:p>
            <a:endParaRPr lang="en-US" altLang="zh-TW" sz="1400" dirty="0"/>
          </a:p>
          <a:p>
            <a:pPr marL="285750" indent="-285750">
              <a:buFont typeface="Arial" panose="020B0604020202020204" pitchFamily="34" charset="0"/>
              <a:buChar char="•"/>
            </a:pPr>
            <a:r>
              <a:rPr lang="zh-TW" altLang="en-US" sz="2200" b="1" dirty="0">
                <a:solidFill>
                  <a:srgbClr val="000000"/>
                </a:solidFill>
                <a:latin typeface="微軟正黑體" panose="020B0604030504040204" pitchFamily="34" charset="-120"/>
                <a:ea typeface="微軟正黑體" panose="020B0604030504040204" pitchFamily="34" charset="-120"/>
              </a:rPr>
              <a:t>台灣地區毒品濫用問題之</a:t>
            </a:r>
            <a:r>
              <a:rPr lang="zh-TW" altLang="en-US" sz="2200" b="1" dirty="0" smtClean="0">
                <a:solidFill>
                  <a:srgbClr val="000000"/>
                </a:solidFill>
                <a:latin typeface="微軟正黑體" panose="020B0604030504040204" pitchFamily="34" charset="-120"/>
                <a:ea typeface="微軟正黑體" panose="020B0604030504040204" pitchFamily="34" charset="-120"/>
              </a:rPr>
              <a:t>探討</a:t>
            </a:r>
            <a:endParaRPr lang="en-US" altLang="zh-TW" sz="2200" b="1" dirty="0" smtClean="0">
              <a:solidFill>
                <a:srgbClr val="000000"/>
              </a:solidFill>
              <a:latin typeface="微軟正黑體" panose="020B0604030504040204" pitchFamily="34" charset="-120"/>
              <a:ea typeface="微軟正黑體" panose="020B0604030504040204" pitchFamily="34" charset="-120"/>
            </a:endParaRPr>
          </a:p>
          <a:p>
            <a:r>
              <a:rPr lang="en-US" altLang="zh-TW" sz="1400" dirty="0">
                <a:hlinkClick r:id="rId6"/>
              </a:rPr>
              <a:t>https://</a:t>
            </a:r>
            <a:r>
              <a:rPr lang="en-US" altLang="zh-TW" sz="1400" dirty="0" smtClean="0">
                <a:hlinkClick r:id="rId6"/>
              </a:rPr>
              <a:t>www.cdc.gov.tw/File/Get/D1p5wR3FhtAbqXqspXh3tw</a:t>
            </a:r>
            <a:endParaRPr lang="en-US" altLang="zh-TW" sz="1400" dirty="0" smtClean="0"/>
          </a:p>
          <a:p>
            <a:endParaRPr lang="en-US" altLang="zh-TW" sz="1400" dirty="0"/>
          </a:p>
          <a:p>
            <a:pPr marL="342900" indent="-342900">
              <a:buFont typeface="Arial" panose="020B0604020202020204" pitchFamily="34" charset="0"/>
              <a:buChar char="•"/>
            </a:pPr>
            <a:endParaRPr lang="en-US" altLang="zh-TW" sz="1400" dirty="0"/>
          </a:p>
          <a:p>
            <a:pPr marL="285750" indent="-285750">
              <a:buFont typeface="Arial" panose="020B0604020202020204" pitchFamily="34" charset="0"/>
              <a:buChar char="•"/>
            </a:pPr>
            <a:endParaRPr lang="en-US" altLang="zh-TW" sz="2200" b="1" dirty="0">
              <a:solidFill>
                <a:srgbClr val="000000"/>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en-US" altLang="zh-TW" sz="2200" b="1" dirty="0">
              <a:solidFill>
                <a:srgbClr val="000000"/>
              </a:solidFill>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endParaRPr lang="en-US" altLang="zh-TW" sz="1400" dirty="0"/>
          </a:p>
          <a:p>
            <a:r>
              <a:rPr lang="zh-TW" altLang="en-US" sz="1400" dirty="0"/>
              <a:t/>
            </a:r>
            <a:br>
              <a:rPr lang="zh-TW" altLang="en-US" sz="1400" dirty="0"/>
            </a:br>
            <a:endParaRPr lang="zh-TW" altLang="en-US" sz="1400" dirty="0"/>
          </a:p>
        </p:txBody>
      </p:sp>
      <p:sp>
        <p:nvSpPr>
          <p:cNvPr id="6" name="文字方塊 5"/>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35</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5948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2341984" y="2873829"/>
            <a:ext cx="4801314" cy="1015663"/>
          </a:xfrm>
          <a:prstGeom prst="rect">
            <a:avLst/>
          </a:prstGeom>
          <a:solidFill>
            <a:schemeClr val="bg1"/>
          </a:solidFill>
        </p:spPr>
        <p:txBody>
          <a:bodyPr wrap="none" rtlCol="0">
            <a:spAutoFit/>
          </a:bodyPr>
          <a:lstStyle/>
          <a:p>
            <a:r>
              <a:rPr lang="zh-TW" altLang="en-US" sz="6000" b="1" dirty="0" smtClean="0">
                <a:latin typeface="微軟正黑體" panose="020B0604030504040204" pitchFamily="34" charset="-120"/>
                <a:ea typeface="微軟正黑體" panose="020B0604030504040204" pitchFamily="34" charset="-120"/>
              </a:rPr>
              <a:t>謝謝大家聆聽</a:t>
            </a:r>
            <a:endParaRPr lang="zh-TW" altLang="en-US" sz="6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016100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ONE</a:t>
            </a:r>
            <a:endParaRPr lang="zh-CN" altLang="en-US" sz="2700" b="1" dirty="0"/>
          </a:p>
        </p:txBody>
      </p:sp>
      <p:sp>
        <p:nvSpPr>
          <p:cNvPr id="11" name="文本框 2">
            <a:extLst>
              <a:ext uri="{FF2B5EF4-FFF2-40B4-BE49-F238E27FC236}">
                <a16:creationId xmlns:a16="http://schemas.microsoft.com/office/drawing/2014/main" id="{F4B232C5-177F-4DB1-BBF7-6C17887A179B}"/>
              </a:ext>
            </a:extLst>
          </p:cNvPr>
          <p:cNvSpPr txBox="1"/>
          <p:nvPr/>
        </p:nvSpPr>
        <p:spPr>
          <a:xfrm>
            <a:off x="3028951" y="823965"/>
            <a:ext cx="3114675" cy="369332"/>
          </a:xfrm>
          <a:prstGeom prst="rect">
            <a:avLst/>
          </a:prstGeom>
          <a:noFill/>
        </p:spPr>
        <p:txBody>
          <a:bodyPr wrap="square" rtlCol="0">
            <a:spAutoFit/>
          </a:bodyPr>
          <a:lstStyle/>
          <a:p>
            <a:pPr algn="dist"/>
            <a:r>
              <a:rPr lang="zh-TW" altLang="en-US" dirty="0">
                <a:latin typeface="Adobe 繁黑體 Std B" panose="020B0700000000000000" pitchFamily="34" charset="-120"/>
                <a:ea typeface="Adobe 繁黑體 Std B" panose="020B0700000000000000" pitchFamily="34" charset="-120"/>
              </a:rPr>
              <a:t>研究目的</a:t>
            </a:r>
            <a:endParaRPr lang="zh-CN" altLang="en-US" dirty="0">
              <a:latin typeface="Adobe 繁黑體 Std B" panose="020B0700000000000000" pitchFamily="34" charset="-120"/>
              <a:ea typeface="Adobe 繁黑體 Std B" panose="020B0700000000000000" pitchFamily="34" charset="-120"/>
            </a:endParaRPr>
          </a:p>
        </p:txBody>
      </p:sp>
      <p:grpSp>
        <p:nvGrpSpPr>
          <p:cNvPr id="20" name="群組 19"/>
          <p:cNvGrpSpPr/>
          <p:nvPr/>
        </p:nvGrpSpPr>
        <p:grpSpPr>
          <a:xfrm>
            <a:off x="5016999" y="2093949"/>
            <a:ext cx="3590037" cy="3751385"/>
            <a:chOff x="5076092" y="1559169"/>
            <a:chExt cx="3590037" cy="3751385"/>
          </a:xfrm>
        </p:grpSpPr>
        <p:grpSp>
          <p:nvGrpSpPr>
            <p:cNvPr id="18" name="群組 17"/>
            <p:cNvGrpSpPr/>
            <p:nvPr/>
          </p:nvGrpSpPr>
          <p:grpSpPr>
            <a:xfrm>
              <a:off x="5076092" y="1559169"/>
              <a:ext cx="3590037" cy="3751385"/>
              <a:chOff x="5076092" y="1559169"/>
              <a:chExt cx="3590037" cy="3751385"/>
            </a:xfrm>
          </p:grpSpPr>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6436" y="1898987"/>
                <a:ext cx="3149693" cy="3149693"/>
              </a:xfrm>
              <a:prstGeom prst="rect">
                <a:avLst/>
              </a:prstGeom>
            </p:spPr>
          </p:pic>
          <p:sp>
            <p:nvSpPr>
              <p:cNvPr id="17" name="矩形 16"/>
              <p:cNvSpPr/>
              <p:nvPr/>
            </p:nvSpPr>
            <p:spPr>
              <a:xfrm>
                <a:off x="5076092" y="1559169"/>
                <a:ext cx="1664677" cy="3751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6" name="圖片 15"/>
            <p:cNvPicPr>
              <a:picLocks noChangeAspect="1"/>
            </p:cNvPicPr>
            <p:nvPr/>
          </p:nvPicPr>
          <p:blipFill rotWithShape="1">
            <a:blip r:embed="rId3">
              <a:extLst>
                <a:ext uri="{28A0092B-C50C-407E-A947-70E740481C1C}">
                  <a14:useLocalDpi xmlns:a14="http://schemas.microsoft.com/office/drawing/2010/main" val="0"/>
                </a:ext>
              </a:extLst>
            </a:blip>
            <a:srcRect r="61633" b="73639"/>
            <a:stretch/>
          </p:blipFill>
          <p:spPr>
            <a:xfrm>
              <a:off x="5588868" y="2399314"/>
              <a:ext cx="1208424" cy="830271"/>
            </a:xfrm>
            <a:prstGeom prst="rect">
              <a:avLst/>
            </a:prstGeom>
          </p:spPr>
        </p:pic>
        <p:pic>
          <p:nvPicPr>
            <p:cNvPr id="19" name="圖片 18"/>
            <p:cNvPicPr>
              <a:picLocks noChangeAspect="1"/>
            </p:cNvPicPr>
            <p:nvPr/>
          </p:nvPicPr>
          <p:blipFill rotWithShape="1">
            <a:blip r:embed="rId3">
              <a:extLst>
                <a:ext uri="{28A0092B-C50C-407E-A947-70E740481C1C}">
                  <a14:useLocalDpi xmlns:a14="http://schemas.microsoft.com/office/drawing/2010/main" val="0"/>
                </a:ext>
              </a:extLst>
            </a:blip>
            <a:srcRect r="61633" b="73639"/>
            <a:stretch/>
          </p:blipFill>
          <p:spPr>
            <a:xfrm>
              <a:off x="5588868" y="3860118"/>
              <a:ext cx="1208424" cy="830271"/>
            </a:xfrm>
            <a:prstGeom prst="rect">
              <a:avLst/>
            </a:prstGeom>
          </p:spPr>
        </p:pic>
      </p:grpSp>
      <p:sp>
        <p:nvSpPr>
          <p:cNvPr id="8" name="文本框 7">
            <a:extLst>
              <a:ext uri="{FF2B5EF4-FFF2-40B4-BE49-F238E27FC236}">
                <a16:creationId xmlns:a16="http://schemas.microsoft.com/office/drawing/2014/main" id="{6643251D-AA15-4204-9DD3-5756343C0619}"/>
              </a:ext>
            </a:extLst>
          </p:cNvPr>
          <p:cNvSpPr txBox="1"/>
          <p:nvPr/>
        </p:nvSpPr>
        <p:spPr>
          <a:xfrm>
            <a:off x="560139" y="2803939"/>
            <a:ext cx="4803897" cy="2331407"/>
          </a:xfrm>
          <a:prstGeom prst="rect">
            <a:avLst/>
          </a:prstGeom>
          <a:noFill/>
        </p:spPr>
        <p:txBody>
          <a:bodyPr wrap="square" rtlCol="0">
            <a:spAutoFit/>
          </a:bodyPr>
          <a:lstStyle/>
          <a:p>
            <a:pPr>
              <a:lnSpc>
                <a:spcPct val="200000"/>
              </a:lnSpc>
            </a:pPr>
            <a:r>
              <a:rPr lang="zh-TW" altLang="en-US" sz="2200" b="1" dirty="0">
                <a:latin typeface="微軟正黑體" panose="020B0604030504040204" pitchFamily="34" charset="-120"/>
                <a:ea typeface="微軟正黑體" panose="020B0604030504040204" pitchFamily="34" charset="-120"/>
              </a:rPr>
              <a:t>分析出高</a:t>
            </a:r>
            <a:r>
              <a:rPr lang="en-US" altLang="zh-TW" sz="2200" b="1" dirty="0">
                <a:latin typeface="微軟正黑體" panose="020B0604030504040204" pitchFamily="34" charset="-120"/>
                <a:ea typeface="微軟正黑體" panose="020B0604030504040204" pitchFamily="34" charset="-120"/>
              </a:rPr>
              <a:t>/</a:t>
            </a:r>
            <a:r>
              <a:rPr lang="zh-TW" altLang="en-US" sz="2200" b="1" dirty="0">
                <a:latin typeface="微軟正黑體" panose="020B0604030504040204" pitchFamily="34" charset="-120"/>
                <a:ea typeface="微軟正黑體" panose="020B0604030504040204" pitchFamily="34" charset="-120"/>
              </a:rPr>
              <a:t>低收入地區有哪些犯罪</a:t>
            </a:r>
            <a:r>
              <a:rPr lang="zh-TW" altLang="en-US" sz="2200" b="1" dirty="0" smtClean="0">
                <a:latin typeface="微軟正黑體" panose="020B0604030504040204" pitchFamily="34" charset="-120"/>
                <a:ea typeface="微軟正黑體" panose="020B0604030504040204" pitchFamily="34" charset="-120"/>
              </a:rPr>
              <a:t>類型</a:t>
            </a:r>
            <a:endParaRPr lang="en-US" altLang="zh-TW" sz="2200" b="1" dirty="0" smtClean="0">
              <a:latin typeface="微軟正黑體" panose="020B0604030504040204" pitchFamily="34" charset="-120"/>
              <a:ea typeface="微軟正黑體" panose="020B0604030504040204" pitchFamily="34" charset="-120"/>
            </a:endParaRPr>
          </a:p>
          <a:p>
            <a:pPr>
              <a:lnSpc>
                <a:spcPct val="200000"/>
              </a:lnSpc>
            </a:pPr>
            <a:r>
              <a:rPr lang="zh-TW" altLang="en-US" sz="2200" b="1" dirty="0" smtClean="0">
                <a:latin typeface="微軟正黑體" panose="020B0604030504040204" pitchFamily="34" charset="-120"/>
                <a:ea typeface="微軟正黑體" panose="020B0604030504040204" pitchFamily="34" charset="-120"/>
              </a:rPr>
              <a:t>   </a:t>
            </a:r>
            <a:endParaRPr lang="zh-TW" altLang="en-US" sz="2200" b="1" dirty="0">
              <a:latin typeface="微軟正黑體" panose="020B0604030504040204" pitchFamily="34" charset="-120"/>
              <a:ea typeface="微軟正黑體" panose="020B0604030504040204" pitchFamily="34" charset="-120"/>
            </a:endParaRPr>
          </a:p>
          <a:p>
            <a:pPr>
              <a:lnSpc>
                <a:spcPct val="200000"/>
              </a:lnSpc>
            </a:pPr>
            <a:r>
              <a:rPr lang="zh-TW" altLang="en-US" sz="2200" b="1" dirty="0">
                <a:latin typeface="微軟正黑體" panose="020B0604030504040204" pitchFamily="34" charset="-120"/>
                <a:ea typeface="微軟正黑體" panose="020B0604030504040204" pitchFamily="34" charset="-120"/>
              </a:rPr>
              <a:t>建立地區犯罪分布</a:t>
            </a:r>
            <a:r>
              <a:rPr lang="zh-TW" altLang="en-US" sz="2200" b="1" dirty="0" smtClean="0">
                <a:latin typeface="微軟正黑體" panose="020B0604030504040204" pitchFamily="34" charset="-120"/>
                <a:ea typeface="微軟正黑體" panose="020B0604030504040204" pitchFamily="34" charset="-120"/>
              </a:rPr>
              <a:t>圖</a:t>
            </a:r>
            <a:endParaRPr lang="zh-CN" altLang="en-US" sz="2200" dirty="0"/>
          </a:p>
          <a:p>
            <a:pPr algn="dist"/>
            <a:endParaRPr lang="zh-CN" altLang="en-US" sz="1350" dirty="0"/>
          </a:p>
        </p:txBody>
      </p:sp>
      <p:sp>
        <p:nvSpPr>
          <p:cNvPr id="12" name="文字方塊 11"/>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03</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87357"/>
      </p:ext>
    </p:extLst>
  </p:cSld>
  <p:clrMapOvr>
    <a:masterClrMapping/>
  </p:clrMapOvr>
  <p:transition spd="slow" advClick="0" advTm="0">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å°åæ¯é»æ¨è¦ã2020å°åä¸æ¥éå¥½ç©è¡ç¨ï¼æå¤¯å°åæéæ·éæ¯é»å¨æ»ç¥@ æ³¢æ¯çä¸ç:: çå®¢é¦::"/>
          <p:cNvPicPr>
            <a:picLocks noChangeAspect="1" noChangeArrowheads="1"/>
          </p:cNvPicPr>
          <p:nvPr/>
        </p:nvPicPr>
        <p:blipFill rotWithShape="1">
          <a:blip r:embed="rId3">
            <a:extLst>
              <a:ext uri="{28A0092B-C50C-407E-A947-70E740481C1C}">
                <a14:useLocalDpi xmlns:a14="http://schemas.microsoft.com/office/drawing/2010/main" val="0"/>
              </a:ext>
            </a:extLst>
          </a:blip>
          <a:srcRect r="11166"/>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122AEAC0-D140-414C-9893-AB2DB8D760DD}"/>
              </a:ext>
            </a:extLst>
          </p:cNvPr>
          <p:cNvSpPr/>
          <p:nvPr/>
        </p:nvSpPr>
        <p:spPr>
          <a:xfrm>
            <a:off x="0" y="0"/>
            <a:ext cx="9144000" cy="6858000"/>
          </a:xfrm>
          <a:prstGeom prst="rect">
            <a:avLst/>
          </a:prstGeom>
          <a:solidFill>
            <a:schemeClr val="bg2">
              <a:lumMod val="1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a:extLst>
              <a:ext uri="{FF2B5EF4-FFF2-40B4-BE49-F238E27FC236}">
                <a16:creationId xmlns:a16="http://schemas.microsoft.com/office/drawing/2014/main" id="{D35DA0AB-F39F-4D63-BD9C-AFAE9AE4F11A}"/>
              </a:ext>
            </a:extLst>
          </p:cNvPr>
          <p:cNvSpPr txBox="1"/>
          <p:nvPr/>
        </p:nvSpPr>
        <p:spPr>
          <a:xfrm>
            <a:off x="1331043" y="2112706"/>
            <a:ext cx="7167714" cy="2008242"/>
          </a:xfrm>
          <a:prstGeom prst="rect">
            <a:avLst/>
          </a:prstGeom>
          <a:noFill/>
        </p:spPr>
        <p:txBody>
          <a:bodyPr wrap="square" rtlCol="0">
            <a:spAutoFit/>
          </a:bodyPr>
          <a:lstStyle/>
          <a:p>
            <a:r>
              <a:rPr lang="en-US" altLang="zh-CN" sz="12450" dirty="0">
                <a:solidFill>
                  <a:schemeClr val="bg1"/>
                </a:solidFill>
              </a:rPr>
              <a:t>PART TWO</a:t>
            </a:r>
            <a:endParaRPr lang="zh-CN" altLang="en-US" sz="12450" dirty="0">
              <a:solidFill>
                <a:schemeClr val="bg1"/>
              </a:solidFill>
            </a:endParaRPr>
          </a:p>
        </p:txBody>
      </p:sp>
      <p:sp>
        <p:nvSpPr>
          <p:cNvPr id="9" name="文本框 8">
            <a:extLst>
              <a:ext uri="{FF2B5EF4-FFF2-40B4-BE49-F238E27FC236}">
                <a16:creationId xmlns:a16="http://schemas.microsoft.com/office/drawing/2014/main" id="{73B9A112-4596-416C-855D-44B3C692D699}"/>
              </a:ext>
            </a:extLst>
          </p:cNvPr>
          <p:cNvSpPr txBox="1"/>
          <p:nvPr/>
        </p:nvSpPr>
        <p:spPr>
          <a:xfrm>
            <a:off x="3014663" y="4588145"/>
            <a:ext cx="3114675" cy="400110"/>
          </a:xfrm>
          <a:prstGeom prst="rect">
            <a:avLst/>
          </a:prstGeom>
          <a:noFill/>
        </p:spPr>
        <p:txBody>
          <a:bodyPr wrap="square" rtlCol="0">
            <a:spAutoFit/>
          </a:bodyPr>
          <a:lstStyle/>
          <a:p>
            <a:pPr algn="dist"/>
            <a:r>
              <a:rPr lang="zh-TW" altLang="en-US" sz="2000" dirty="0">
                <a:solidFill>
                  <a:schemeClr val="bg1"/>
                </a:solidFill>
                <a:latin typeface="Adobe 繁黑體 Std B" panose="020B0700000000000000" pitchFamily="34" charset="-120"/>
                <a:ea typeface="Adobe 繁黑體 Std B" panose="020B0700000000000000" pitchFamily="34" charset="-120"/>
              </a:rPr>
              <a:t>資料介紹與</a:t>
            </a:r>
            <a:r>
              <a:rPr lang="zh-TW" altLang="en-US" sz="2000" dirty="0" smtClean="0">
                <a:solidFill>
                  <a:schemeClr val="bg1"/>
                </a:solidFill>
                <a:latin typeface="Adobe 繁黑體 Std B" panose="020B0700000000000000" pitchFamily="34" charset="-120"/>
                <a:ea typeface="Adobe 繁黑體 Std B" panose="020B0700000000000000" pitchFamily="34" charset="-120"/>
              </a:rPr>
              <a:t>處理</a:t>
            </a:r>
            <a:endParaRPr lang="zh-CN" altLang="en-US" dirty="0"/>
          </a:p>
        </p:txBody>
      </p:sp>
      <p:cxnSp>
        <p:nvCxnSpPr>
          <p:cNvPr id="13" name="直接连接符 5">
            <a:extLst>
              <a:ext uri="{FF2B5EF4-FFF2-40B4-BE49-F238E27FC236}">
                <a16:creationId xmlns:a16="http://schemas.microsoft.com/office/drawing/2014/main" id="{5E43D641-EAD2-458A-93EF-4FA4E353ECF3}"/>
              </a:ext>
            </a:extLst>
          </p:cNvPr>
          <p:cNvCxnSpPr/>
          <p:nvPr/>
        </p:nvCxnSpPr>
        <p:spPr>
          <a:xfrm>
            <a:off x="4572000" y="-1"/>
            <a:ext cx="0" cy="1436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6">
            <a:extLst>
              <a:ext uri="{FF2B5EF4-FFF2-40B4-BE49-F238E27FC236}">
                <a16:creationId xmlns:a16="http://schemas.microsoft.com/office/drawing/2014/main" id="{6AF9BD7C-0CD6-4D18-BAE1-49741A93EB19}"/>
              </a:ext>
            </a:extLst>
          </p:cNvPr>
          <p:cNvCxnSpPr/>
          <p:nvPr/>
        </p:nvCxnSpPr>
        <p:spPr>
          <a:xfrm>
            <a:off x="4572000" y="5392615"/>
            <a:ext cx="0" cy="1436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91395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TWO</a:t>
            </a:r>
          </a:p>
        </p:txBody>
      </p:sp>
      <p:sp>
        <p:nvSpPr>
          <p:cNvPr id="12"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資料介紹與處理</a:t>
            </a:r>
          </a:p>
        </p:txBody>
      </p:sp>
      <p:grpSp>
        <p:nvGrpSpPr>
          <p:cNvPr id="4" name="群組 3"/>
          <p:cNvGrpSpPr/>
          <p:nvPr/>
        </p:nvGrpSpPr>
        <p:grpSpPr>
          <a:xfrm>
            <a:off x="5413127" y="1821716"/>
            <a:ext cx="3510196" cy="4309453"/>
            <a:chOff x="5413127" y="1821716"/>
            <a:chExt cx="3510196" cy="4309453"/>
          </a:xfrm>
        </p:grpSpPr>
        <p:sp>
          <p:nvSpPr>
            <p:cNvPr id="52" name="Freeform 41"/>
            <p:cNvSpPr>
              <a:spLocks/>
            </p:cNvSpPr>
            <p:nvPr/>
          </p:nvSpPr>
          <p:spPr bwMode="auto">
            <a:xfrm>
              <a:off x="7429566" y="4766325"/>
              <a:ext cx="1045784" cy="922333"/>
            </a:xfrm>
            <a:custGeom>
              <a:avLst/>
              <a:gdLst>
                <a:gd name="T0" fmla="*/ 537 w 733"/>
                <a:gd name="T1" fmla="*/ 173 h 306"/>
                <a:gd name="T2" fmla="*/ 543 w 733"/>
                <a:gd name="T3" fmla="*/ 306 h 306"/>
                <a:gd name="T4" fmla="*/ 338 w 733"/>
                <a:gd name="T5" fmla="*/ 173 h 306"/>
                <a:gd name="T6" fmla="*/ 39 w 733"/>
                <a:gd name="T7" fmla="*/ 89 h 306"/>
                <a:gd name="T8" fmla="*/ 300 w 733"/>
                <a:gd name="T9" fmla="*/ 0 h 306"/>
                <a:gd name="T10" fmla="*/ 702 w 733"/>
                <a:gd name="T11" fmla="*/ 89 h 306"/>
                <a:gd name="T12" fmla="*/ 537 w 733"/>
                <a:gd name="T13" fmla="*/ 173 h 306"/>
              </a:gdLst>
              <a:ahLst/>
              <a:cxnLst>
                <a:cxn ang="0">
                  <a:pos x="T0" y="T1"/>
                </a:cxn>
                <a:cxn ang="0">
                  <a:pos x="T2" y="T3"/>
                </a:cxn>
                <a:cxn ang="0">
                  <a:pos x="T4" y="T5"/>
                </a:cxn>
                <a:cxn ang="0">
                  <a:pos x="T6" y="T7"/>
                </a:cxn>
                <a:cxn ang="0">
                  <a:pos x="T8" y="T9"/>
                </a:cxn>
                <a:cxn ang="0">
                  <a:pos x="T10" y="T11"/>
                </a:cxn>
                <a:cxn ang="0">
                  <a:pos x="T12" y="T13"/>
                </a:cxn>
              </a:cxnLst>
              <a:rect l="0" t="0" r="r" b="b"/>
              <a:pathLst>
                <a:path w="733" h="306">
                  <a:moveTo>
                    <a:pt x="537" y="173"/>
                  </a:moveTo>
                  <a:cubicBezTo>
                    <a:pt x="543" y="306"/>
                    <a:pt x="543" y="306"/>
                    <a:pt x="543" y="306"/>
                  </a:cubicBezTo>
                  <a:cubicBezTo>
                    <a:pt x="338" y="173"/>
                    <a:pt x="338" y="173"/>
                    <a:pt x="338" y="173"/>
                  </a:cubicBezTo>
                  <a:cubicBezTo>
                    <a:pt x="195" y="162"/>
                    <a:pt x="70" y="128"/>
                    <a:pt x="39" y="89"/>
                  </a:cubicBezTo>
                  <a:cubicBezTo>
                    <a:pt x="0" y="40"/>
                    <a:pt x="117" y="0"/>
                    <a:pt x="300" y="0"/>
                  </a:cubicBezTo>
                  <a:cubicBezTo>
                    <a:pt x="483" y="0"/>
                    <a:pt x="663" y="40"/>
                    <a:pt x="702" y="89"/>
                  </a:cubicBezTo>
                  <a:cubicBezTo>
                    <a:pt x="733" y="128"/>
                    <a:pt x="662" y="162"/>
                    <a:pt x="537" y="173"/>
                  </a:cubicBezTo>
                  <a:close/>
                </a:path>
              </a:pathLst>
            </a:custGeom>
            <a:solidFill>
              <a:srgbClr val="D0DB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8"/>
            <p:cNvSpPr>
              <a:spLocks/>
            </p:cNvSpPr>
            <p:nvPr/>
          </p:nvSpPr>
          <p:spPr bwMode="auto">
            <a:xfrm>
              <a:off x="6154744" y="4641723"/>
              <a:ext cx="894353" cy="813920"/>
            </a:xfrm>
            <a:custGeom>
              <a:avLst/>
              <a:gdLst>
                <a:gd name="T0" fmla="*/ 493 w 616"/>
                <a:gd name="T1" fmla="*/ 235 h 235"/>
                <a:gd name="T2" fmla="*/ 300 w 616"/>
                <a:gd name="T3" fmla="*/ 133 h 235"/>
                <a:gd name="T4" fmla="*/ 40 w 616"/>
                <a:gd name="T5" fmla="*/ 68 h 235"/>
                <a:gd name="T6" fmla="*/ 238 w 616"/>
                <a:gd name="T7" fmla="*/ 0 h 235"/>
                <a:gd name="T8" fmla="*/ 583 w 616"/>
                <a:gd name="T9" fmla="*/ 68 h 235"/>
                <a:gd name="T10" fmla="*/ 463 w 616"/>
                <a:gd name="T11" fmla="*/ 133 h 235"/>
                <a:gd name="T12" fmla="*/ 493 w 616"/>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616" h="235">
                  <a:moveTo>
                    <a:pt x="493" y="235"/>
                  </a:moveTo>
                  <a:cubicBezTo>
                    <a:pt x="300" y="133"/>
                    <a:pt x="300" y="133"/>
                    <a:pt x="300" y="133"/>
                  </a:cubicBezTo>
                  <a:cubicBezTo>
                    <a:pt x="181" y="124"/>
                    <a:pt x="73" y="99"/>
                    <a:pt x="40" y="68"/>
                  </a:cubicBezTo>
                  <a:cubicBezTo>
                    <a:pt x="0" y="31"/>
                    <a:pt x="88" y="0"/>
                    <a:pt x="238" y="0"/>
                  </a:cubicBezTo>
                  <a:cubicBezTo>
                    <a:pt x="388" y="0"/>
                    <a:pt x="542" y="31"/>
                    <a:pt x="583" y="68"/>
                  </a:cubicBezTo>
                  <a:cubicBezTo>
                    <a:pt x="616" y="99"/>
                    <a:pt x="564" y="124"/>
                    <a:pt x="463" y="133"/>
                  </a:cubicBezTo>
                  <a:lnTo>
                    <a:pt x="493" y="235"/>
                  </a:lnTo>
                  <a:close/>
                </a:path>
              </a:pathLst>
            </a:custGeom>
            <a:solidFill>
              <a:srgbClr val="D0DB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6"/>
            <p:cNvSpPr>
              <a:spLocks/>
            </p:cNvSpPr>
            <p:nvPr/>
          </p:nvSpPr>
          <p:spPr bwMode="auto">
            <a:xfrm>
              <a:off x="5413127" y="3561033"/>
              <a:ext cx="931706" cy="587157"/>
            </a:xfrm>
            <a:custGeom>
              <a:avLst/>
              <a:gdLst>
                <a:gd name="T0" fmla="*/ 393 w 529"/>
                <a:gd name="T1" fmla="*/ 116 h 204"/>
                <a:gd name="T2" fmla="*/ 408 w 529"/>
                <a:gd name="T3" fmla="*/ 204 h 204"/>
                <a:gd name="T4" fmla="*/ 251 w 529"/>
                <a:gd name="T5" fmla="*/ 116 h 204"/>
                <a:gd name="T6" fmla="*/ 31 w 529"/>
                <a:gd name="T7" fmla="*/ 59 h 204"/>
                <a:gd name="T8" fmla="*/ 210 w 529"/>
                <a:gd name="T9" fmla="*/ 0 h 204"/>
                <a:gd name="T10" fmla="*/ 503 w 529"/>
                <a:gd name="T11" fmla="*/ 59 h 204"/>
                <a:gd name="T12" fmla="*/ 393 w 529"/>
                <a:gd name="T13" fmla="*/ 116 h 204"/>
              </a:gdLst>
              <a:ahLst/>
              <a:cxnLst>
                <a:cxn ang="0">
                  <a:pos x="T0" y="T1"/>
                </a:cxn>
                <a:cxn ang="0">
                  <a:pos x="T2" y="T3"/>
                </a:cxn>
                <a:cxn ang="0">
                  <a:pos x="T4" y="T5"/>
                </a:cxn>
                <a:cxn ang="0">
                  <a:pos x="T6" y="T7"/>
                </a:cxn>
                <a:cxn ang="0">
                  <a:pos x="T8" y="T9"/>
                </a:cxn>
                <a:cxn ang="0">
                  <a:pos x="T10" y="T11"/>
                </a:cxn>
                <a:cxn ang="0">
                  <a:pos x="T12" y="T13"/>
                </a:cxn>
              </a:cxnLst>
              <a:rect l="0" t="0" r="r" b="b"/>
              <a:pathLst>
                <a:path w="529" h="204">
                  <a:moveTo>
                    <a:pt x="393" y="116"/>
                  </a:moveTo>
                  <a:cubicBezTo>
                    <a:pt x="408" y="204"/>
                    <a:pt x="408" y="204"/>
                    <a:pt x="408" y="204"/>
                  </a:cubicBezTo>
                  <a:cubicBezTo>
                    <a:pt x="251" y="116"/>
                    <a:pt x="251" y="116"/>
                    <a:pt x="251" y="116"/>
                  </a:cubicBezTo>
                  <a:cubicBezTo>
                    <a:pt x="148" y="108"/>
                    <a:pt x="57" y="86"/>
                    <a:pt x="31" y="59"/>
                  </a:cubicBezTo>
                  <a:cubicBezTo>
                    <a:pt x="0" y="27"/>
                    <a:pt x="80" y="0"/>
                    <a:pt x="210" y="0"/>
                  </a:cubicBezTo>
                  <a:cubicBezTo>
                    <a:pt x="340" y="0"/>
                    <a:pt x="472" y="27"/>
                    <a:pt x="503" y="59"/>
                  </a:cubicBezTo>
                  <a:cubicBezTo>
                    <a:pt x="529" y="86"/>
                    <a:pt x="481" y="108"/>
                    <a:pt x="393" y="116"/>
                  </a:cubicBezTo>
                  <a:close/>
                </a:path>
              </a:pathLst>
            </a:custGeom>
            <a:solidFill>
              <a:srgbClr val="D0DB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25"/>
            <p:cNvSpPr>
              <a:spLocks/>
            </p:cNvSpPr>
            <p:nvPr/>
          </p:nvSpPr>
          <p:spPr bwMode="auto">
            <a:xfrm>
              <a:off x="6389384" y="2958079"/>
              <a:ext cx="681837" cy="381702"/>
            </a:xfrm>
            <a:custGeom>
              <a:avLst/>
              <a:gdLst>
                <a:gd name="T0" fmla="*/ 250 w 328"/>
                <a:gd name="T1" fmla="*/ 65 h 115"/>
                <a:gd name="T2" fmla="*/ 274 w 328"/>
                <a:gd name="T3" fmla="*/ 115 h 115"/>
                <a:gd name="T4" fmla="*/ 165 w 328"/>
                <a:gd name="T5" fmla="*/ 65 h 115"/>
                <a:gd name="T6" fmla="*/ 24 w 328"/>
                <a:gd name="T7" fmla="*/ 33 h 115"/>
                <a:gd name="T8" fmla="*/ 122 w 328"/>
                <a:gd name="T9" fmla="*/ 0 h 115"/>
                <a:gd name="T10" fmla="*/ 308 w 328"/>
                <a:gd name="T11" fmla="*/ 33 h 115"/>
                <a:gd name="T12" fmla="*/ 250 w 328"/>
                <a:gd name="T13" fmla="*/ 65 h 115"/>
              </a:gdLst>
              <a:ahLst/>
              <a:cxnLst>
                <a:cxn ang="0">
                  <a:pos x="T0" y="T1"/>
                </a:cxn>
                <a:cxn ang="0">
                  <a:pos x="T2" y="T3"/>
                </a:cxn>
                <a:cxn ang="0">
                  <a:pos x="T4" y="T5"/>
                </a:cxn>
                <a:cxn ang="0">
                  <a:pos x="T6" y="T7"/>
                </a:cxn>
                <a:cxn ang="0">
                  <a:pos x="T8" y="T9"/>
                </a:cxn>
                <a:cxn ang="0">
                  <a:pos x="T10" y="T11"/>
                </a:cxn>
                <a:cxn ang="0">
                  <a:pos x="T12" y="T13"/>
                </a:cxn>
              </a:cxnLst>
              <a:rect l="0" t="0" r="r" b="b"/>
              <a:pathLst>
                <a:path w="328" h="115">
                  <a:moveTo>
                    <a:pt x="250" y="65"/>
                  </a:moveTo>
                  <a:cubicBezTo>
                    <a:pt x="274" y="115"/>
                    <a:pt x="274" y="115"/>
                    <a:pt x="274" y="115"/>
                  </a:cubicBezTo>
                  <a:cubicBezTo>
                    <a:pt x="165" y="65"/>
                    <a:pt x="165" y="65"/>
                    <a:pt x="165" y="65"/>
                  </a:cubicBezTo>
                  <a:cubicBezTo>
                    <a:pt x="102" y="61"/>
                    <a:pt x="44" y="48"/>
                    <a:pt x="24" y="33"/>
                  </a:cubicBezTo>
                  <a:cubicBezTo>
                    <a:pt x="0" y="15"/>
                    <a:pt x="44" y="0"/>
                    <a:pt x="122" y="0"/>
                  </a:cubicBezTo>
                  <a:cubicBezTo>
                    <a:pt x="201" y="0"/>
                    <a:pt x="284" y="15"/>
                    <a:pt x="308" y="33"/>
                  </a:cubicBezTo>
                  <a:cubicBezTo>
                    <a:pt x="328" y="48"/>
                    <a:pt x="302" y="61"/>
                    <a:pt x="250" y="65"/>
                  </a:cubicBezTo>
                  <a:close/>
                </a:path>
              </a:pathLst>
            </a:custGeom>
            <a:solidFill>
              <a:srgbClr val="D0DB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5"/>
            <p:cNvSpPr>
              <a:spLocks/>
            </p:cNvSpPr>
            <p:nvPr/>
          </p:nvSpPr>
          <p:spPr bwMode="auto">
            <a:xfrm>
              <a:off x="6984000" y="2375889"/>
              <a:ext cx="681837" cy="238994"/>
            </a:xfrm>
            <a:custGeom>
              <a:avLst/>
              <a:gdLst>
                <a:gd name="T0" fmla="*/ 250 w 328"/>
                <a:gd name="T1" fmla="*/ 65 h 115"/>
                <a:gd name="T2" fmla="*/ 274 w 328"/>
                <a:gd name="T3" fmla="*/ 115 h 115"/>
                <a:gd name="T4" fmla="*/ 165 w 328"/>
                <a:gd name="T5" fmla="*/ 65 h 115"/>
                <a:gd name="T6" fmla="*/ 24 w 328"/>
                <a:gd name="T7" fmla="*/ 33 h 115"/>
                <a:gd name="T8" fmla="*/ 122 w 328"/>
                <a:gd name="T9" fmla="*/ 0 h 115"/>
                <a:gd name="T10" fmla="*/ 308 w 328"/>
                <a:gd name="T11" fmla="*/ 33 h 115"/>
                <a:gd name="T12" fmla="*/ 250 w 328"/>
                <a:gd name="T13" fmla="*/ 65 h 115"/>
              </a:gdLst>
              <a:ahLst/>
              <a:cxnLst>
                <a:cxn ang="0">
                  <a:pos x="T0" y="T1"/>
                </a:cxn>
                <a:cxn ang="0">
                  <a:pos x="T2" y="T3"/>
                </a:cxn>
                <a:cxn ang="0">
                  <a:pos x="T4" y="T5"/>
                </a:cxn>
                <a:cxn ang="0">
                  <a:pos x="T6" y="T7"/>
                </a:cxn>
                <a:cxn ang="0">
                  <a:pos x="T8" y="T9"/>
                </a:cxn>
                <a:cxn ang="0">
                  <a:pos x="T10" y="T11"/>
                </a:cxn>
                <a:cxn ang="0">
                  <a:pos x="T12" y="T13"/>
                </a:cxn>
              </a:cxnLst>
              <a:rect l="0" t="0" r="r" b="b"/>
              <a:pathLst>
                <a:path w="328" h="115">
                  <a:moveTo>
                    <a:pt x="250" y="65"/>
                  </a:moveTo>
                  <a:cubicBezTo>
                    <a:pt x="274" y="115"/>
                    <a:pt x="274" y="115"/>
                    <a:pt x="274" y="115"/>
                  </a:cubicBezTo>
                  <a:cubicBezTo>
                    <a:pt x="165" y="65"/>
                    <a:pt x="165" y="65"/>
                    <a:pt x="165" y="65"/>
                  </a:cubicBezTo>
                  <a:cubicBezTo>
                    <a:pt x="102" y="61"/>
                    <a:pt x="44" y="48"/>
                    <a:pt x="24" y="33"/>
                  </a:cubicBezTo>
                  <a:cubicBezTo>
                    <a:pt x="0" y="15"/>
                    <a:pt x="44" y="0"/>
                    <a:pt x="122" y="0"/>
                  </a:cubicBezTo>
                  <a:cubicBezTo>
                    <a:pt x="201" y="0"/>
                    <a:pt x="284" y="15"/>
                    <a:pt x="308" y="33"/>
                  </a:cubicBezTo>
                  <a:cubicBezTo>
                    <a:pt x="328" y="48"/>
                    <a:pt x="302" y="61"/>
                    <a:pt x="250" y="65"/>
                  </a:cubicBezTo>
                  <a:close/>
                </a:path>
              </a:pathLst>
            </a:custGeom>
            <a:solidFill>
              <a:srgbClr val="D0DB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 name="Group 4"/>
            <p:cNvGrpSpPr/>
            <p:nvPr/>
          </p:nvGrpSpPr>
          <p:grpSpPr>
            <a:xfrm>
              <a:off x="5672138" y="2541451"/>
              <a:ext cx="3251185" cy="3589718"/>
              <a:chOff x="6506962" y="705229"/>
              <a:chExt cx="5279209" cy="5459086"/>
            </a:xfrm>
          </p:grpSpPr>
          <p:sp>
            <p:nvSpPr>
              <p:cNvPr id="14" name="Freeform 5"/>
              <p:cNvSpPr>
                <a:spLocks/>
              </p:cNvSpPr>
              <p:nvPr/>
            </p:nvSpPr>
            <p:spPr bwMode="auto">
              <a:xfrm>
                <a:off x="6506962" y="705229"/>
                <a:ext cx="5279209" cy="5459086"/>
              </a:xfrm>
              <a:custGeom>
                <a:avLst/>
                <a:gdLst>
                  <a:gd name="connsiteX0" fmla="*/ 3859967 w 5879683"/>
                  <a:gd name="connsiteY0" fmla="*/ 0 h 6080019"/>
                  <a:gd name="connsiteX1" fmla="*/ 4112189 w 5879683"/>
                  <a:gd name="connsiteY1" fmla="*/ 1506708 h 6080019"/>
                  <a:gd name="connsiteX2" fmla="*/ 2712241 w 5879683"/>
                  <a:gd name="connsiteY2" fmla="*/ 2332968 h 6080019"/>
                  <a:gd name="connsiteX3" fmla="*/ 606535 w 5879683"/>
                  <a:gd name="connsiteY3" fmla="*/ 4372000 h 6080019"/>
                  <a:gd name="connsiteX4" fmla="*/ 1316921 w 5879683"/>
                  <a:gd name="connsiteY4" fmla="*/ 5047820 h 6080019"/>
                  <a:gd name="connsiteX5" fmla="*/ 4723998 w 5879683"/>
                  <a:gd name="connsiteY5" fmla="*/ 5435664 h 6080019"/>
                  <a:gd name="connsiteX6" fmla="*/ 4808310 w 5879683"/>
                  <a:gd name="connsiteY6" fmla="*/ 5429676 h 6080019"/>
                  <a:gd name="connsiteX7" fmla="*/ 4961760 w 5879683"/>
                  <a:gd name="connsiteY7" fmla="*/ 5207111 h 6080019"/>
                  <a:gd name="connsiteX8" fmla="*/ 5879683 w 5879683"/>
                  <a:gd name="connsiteY8" fmla="*/ 5581914 h 6080019"/>
                  <a:gd name="connsiteX9" fmla="*/ 4359923 w 5879683"/>
                  <a:gd name="connsiteY9" fmla="*/ 6080019 h 6080019"/>
                  <a:gd name="connsiteX10" fmla="*/ 4478454 w 5879683"/>
                  <a:gd name="connsiteY10" fmla="*/ 5908101 h 6080019"/>
                  <a:gd name="connsiteX11" fmla="*/ 4184148 w 5879683"/>
                  <a:gd name="connsiteY11" fmla="*/ 5922625 h 6080019"/>
                  <a:gd name="connsiteX12" fmla="*/ 1205851 w 5879683"/>
                  <a:gd name="connsiteY12" fmla="*/ 5552371 h 6080019"/>
                  <a:gd name="connsiteX13" fmla="*/ 625046 w 5879683"/>
                  <a:gd name="connsiteY13" fmla="*/ 5223719 h 6080019"/>
                  <a:gd name="connsiteX14" fmla="*/ 264068 w 5879683"/>
                  <a:gd name="connsiteY14" fmla="*/ 3453163 h 6080019"/>
                  <a:gd name="connsiteX15" fmla="*/ 3019998 w 5879683"/>
                  <a:gd name="connsiteY15" fmla="*/ 2011259 h 6080019"/>
                  <a:gd name="connsiteX16" fmla="*/ 3816002 w 5879683"/>
                  <a:gd name="connsiteY16" fmla="*/ 1564570 h 6080019"/>
                  <a:gd name="connsiteX17" fmla="*/ 3859967 w 5879683"/>
                  <a:gd name="connsiteY17" fmla="*/ 0 h 608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9683" h="6080019">
                    <a:moveTo>
                      <a:pt x="3859967" y="0"/>
                    </a:moveTo>
                    <a:cubicBezTo>
                      <a:pt x="4362097" y="358740"/>
                      <a:pt x="4642087" y="941982"/>
                      <a:pt x="4112189" y="1506708"/>
                    </a:cubicBezTo>
                    <a:cubicBezTo>
                      <a:pt x="3762781" y="1877021"/>
                      <a:pt x="3175034" y="2136239"/>
                      <a:pt x="2712241" y="2332968"/>
                    </a:cubicBezTo>
                    <a:cubicBezTo>
                      <a:pt x="1997227" y="2633847"/>
                      <a:pt x="171510" y="3247176"/>
                      <a:pt x="606535" y="4372000"/>
                    </a:cubicBezTo>
                    <a:cubicBezTo>
                      <a:pt x="729175" y="4686765"/>
                      <a:pt x="1029990" y="4897381"/>
                      <a:pt x="1316921" y="5047820"/>
                    </a:cubicBezTo>
                    <a:cubicBezTo>
                      <a:pt x="2186827" y="5499139"/>
                      <a:pt x="3628218" y="5507004"/>
                      <a:pt x="4723998" y="5435664"/>
                    </a:cubicBezTo>
                    <a:lnTo>
                      <a:pt x="4808310" y="5429676"/>
                    </a:lnTo>
                    <a:lnTo>
                      <a:pt x="4961760" y="5207111"/>
                    </a:lnTo>
                    <a:lnTo>
                      <a:pt x="5879683" y="5581914"/>
                    </a:lnTo>
                    <a:lnTo>
                      <a:pt x="4359923" y="6080019"/>
                    </a:lnTo>
                    <a:lnTo>
                      <a:pt x="4478454" y="5908101"/>
                    </a:lnTo>
                    <a:lnTo>
                      <a:pt x="4184148" y="5922625"/>
                    </a:lnTo>
                    <a:cubicBezTo>
                      <a:pt x="3187544" y="5964741"/>
                      <a:pt x="2102801" y="5947275"/>
                      <a:pt x="1205851" y="5552371"/>
                    </a:cubicBezTo>
                    <a:cubicBezTo>
                      <a:pt x="1002222" y="5462107"/>
                      <a:pt x="807849" y="5353328"/>
                      <a:pt x="625046" y="5223719"/>
                    </a:cubicBezTo>
                    <a:cubicBezTo>
                      <a:pt x="276" y="4774715"/>
                      <a:pt x="-221864" y="4103524"/>
                      <a:pt x="264068" y="3453163"/>
                    </a:cubicBezTo>
                    <a:cubicBezTo>
                      <a:pt x="743058" y="2809745"/>
                      <a:pt x="2263332" y="2351484"/>
                      <a:pt x="3019998" y="2011259"/>
                    </a:cubicBezTo>
                    <a:cubicBezTo>
                      <a:pt x="3293046" y="1888593"/>
                      <a:pt x="3577663" y="1745097"/>
                      <a:pt x="3816002" y="1564570"/>
                    </a:cubicBezTo>
                    <a:cubicBezTo>
                      <a:pt x="4491679" y="1057705"/>
                      <a:pt x="4359783" y="460576"/>
                      <a:pt x="3859967" y="0"/>
                    </a:cubicBezTo>
                    <a:close/>
                  </a:path>
                </a:pathLst>
              </a:custGeom>
              <a:solidFill>
                <a:srgbClr val="6C79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 name="Freeform 6"/>
              <p:cNvSpPr>
                <a:spLocks/>
              </p:cNvSpPr>
              <p:nvPr/>
            </p:nvSpPr>
            <p:spPr bwMode="auto">
              <a:xfrm>
                <a:off x="6726851" y="793973"/>
                <a:ext cx="4081232" cy="5055161"/>
              </a:xfrm>
              <a:custGeom>
                <a:avLst/>
                <a:gdLst>
                  <a:gd name="connsiteX0" fmla="*/ 2256537 w 4545444"/>
                  <a:gd name="connsiteY0" fmla="*/ 5459202 h 5630150"/>
                  <a:gd name="connsiteX1" fmla="*/ 2494614 w 4545444"/>
                  <a:gd name="connsiteY1" fmla="*/ 5490324 h 5630150"/>
                  <a:gd name="connsiteX2" fmla="*/ 4501279 w 4545444"/>
                  <a:gd name="connsiteY2" fmla="*/ 5522041 h 5630150"/>
                  <a:gd name="connsiteX3" fmla="*/ 4545249 w 4545444"/>
                  <a:gd name="connsiteY3" fmla="*/ 5561385 h 5630150"/>
                  <a:gd name="connsiteX4" fmla="*/ 4505907 w 4545444"/>
                  <a:gd name="connsiteY4" fmla="*/ 5607672 h 5630150"/>
                  <a:gd name="connsiteX5" fmla="*/ 2419318 w 4545444"/>
                  <a:gd name="connsiteY5" fmla="*/ 5557726 h 5630150"/>
                  <a:gd name="connsiteX6" fmla="*/ 2235390 w 4545444"/>
                  <a:gd name="connsiteY6" fmla="*/ 5531069 h 5630150"/>
                  <a:gd name="connsiteX7" fmla="*/ 618660 w 4545444"/>
                  <a:gd name="connsiteY7" fmla="*/ 4907146 h 5630150"/>
                  <a:gd name="connsiteX8" fmla="*/ 632400 w 4545444"/>
                  <a:gd name="connsiteY8" fmla="*/ 4917588 h 5630150"/>
                  <a:gd name="connsiteX9" fmla="*/ 1856847 w 4545444"/>
                  <a:gd name="connsiteY9" fmla="*/ 5391925 h 5630150"/>
                  <a:gd name="connsiteX10" fmla="*/ 2034852 w 4545444"/>
                  <a:gd name="connsiteY10" fmla="*/ 5423658 h 5630150"/>
                  <a:gd name="connsiteX11" fmla="*/ 2014093 w 4545444"/>
                  <a:gd name="connsiteY11" fmla="*/ 5495358 h 5630150"/>
                  <a:gd name="connsiteX12" fmla="*/ 1758065 w 4545444"/>
                  <a:gd name="connsiteY12" fmla="*/ 5445168 h 5630150"/>
                  <a:gd name="connsiteX13" fmla="*/ 623058 w 4545444"/>
                  <a:gd name="connsiteY13" fmla="*/ 4995217 h 5630150"/>
                  <a:gd name="connsiteX14" fmla="*/ 574601 w 4545444"/>
                  <a:gd name="connsiteY14" fmla="*/ 4959683 h 5630150"/>
                  <a:gd name="connsiteX15" fmla="*/ 56894 w 4545444"/>
                  <a:gd name="connsiteY15" fmla="*/ 3655972 h 5630150"/>
                  <a:gd name="connsiteX16" fmla="*/ 114769 w 4545444"/>
                  <a:gd name="connsiteY16" fmla="*/ 3681320 h 5630150"/>
                  <a:gd name="connsiteX17" fmla="*/ 80108 w 4545444"/>
                  <a:gd name="connsiteY17" fmla="*/ 3791413 h 5630150"/>
                  <a:gd name="connsiteX18" fmla="*/ 203845 w 4545444"/>
                  <a:gd name="connsiteY18" fmla="*/ 4459754 h 5630150"/>
                  <a:gd name="connsiteX19" fmla="*/ 432817 w 4545444"/>
                  <a:gd name="connsiteY19" fmla="*/ 4753361 h 5630150"/>
                  <a:gd name="connsiteX20" fmla="*/ 437043 w 4545444"/>
                  <a:gd name="connsiteY20" fmla="*/ 4757128 h 5630150"/>
                  <a:gd name="connsiteX21" fmla="*/ 393339 w 4545444"/>
                  <a:gd name="connsiteY21" fmla="*/ 4809243 h 5630150"/>
                  <a:gd name="connsiteX22" fmla="*/ 316280 w 4545444"/>
                  <a:gd name="connsiteY22" fmla="*/ 4730599 h 5630150"/>
                  <a:gd name="connsiteX23" fmla="*/ 102021 w 4545444"/>
                  <a:gd name="connsiteY23" fmla="*/ 4404210 h 5630150"/>
                  <a:gd name="connsiteX24" fmla="*/ 42457 w 4545444"/>
                  <a:gd name="connsiteY24" fmla="*/ 3693267 h 5630150"/>
                  <a:gd name="connsiteX25" fmla="*/ 929004 w 4545444"/>
                  <a:gd name="connsiteY25" fmla="*/ 2786814 h 5630150"/>
                  <a:gd name="connsiteX26" fmla="*/ 956746 w 4545444"/>
                  <a:gd name="connsiteY26" fmla="*/ 2834023 h 5630150"/>
                  <a:gd name="connsiteX27" fmla="*/ 807170 w 4545444"/>
                  <a:gd name="connsiteY27" fmla="*/ 2926453 h 5630150"/>
                  <a:gd name="connsiteX28" fmla="*/ 289168 w 4545444"/>
                  <a:gd name="connsiteY28" fmla="*/ 3374474 h 5630150"/>
                  <a:gd name="connsiteX29" fmla="*/ 202845 w 4545444"/>
                  <a:gd name="connsiteY29" fmla="*/ 3497409 h 5630150"/>
                  <a:gd name="connsiteX30" fmla="*/ 145829 w 4545444"/>
                  <a:gd name="connsiteY30" fmla="*/ 3472437 h 5630150"/>
                  <a:gd name="connsiteX31" fmla="*/ 199129 w 4545444"/>
                  <a:gd name="connsiteY31" fmla="*/ 3391464 h 5630150"/>
                  <a:gd name="connsiteX32" fmla="*/ 889422 w 4545444"/>
                  <a:gd name="connsiteY32" fmla="*/ 2808754 h 5630150"/>
                  <a:gd name="connsiteX33" fmla="*/ 1866690 w 4545444"/>
                  <a:gd name="connsiteY33" fmla="*/ 2342652 h 5630150"/>
                  <a:gd name="connsiteX34" fmla="*/ 1887488 w 4545444"/>
                  <a:gd name="connsiteY34" fmla="*/ 2393291 h 5630150"/>
                  <a:gd name="connsiteX35" fmla="*/ 1840098 w 4545444"/>
                  <a:gd name="connsiteY35" fmla="*/ 2412028 h 5630150"/>
                  <a:gd name="connsiteX36" fmla="*/ 1553013 w 4545444"/>
                  <a:gd name="connsiteY36" fmla="*/ 2531900 h 5630150"/>
                  <a:gd name="connsiteX37" fmla="*/ 1263822 w 4545444"/>
                  <a:gd name="connsiteY37" fmla="*/ 2668275 h 5630150"/>
                  <a:gd name="connsiteX38" fmla="*/ 1050436 w 4545444"/>
                  <a:gd name="connsiteY38" fmla="*/ 2783374 h 5630150"/>
                  <a:gd name="connsiteX39" fmla="*/ 1022313 w 4545444"/>
                  <a:gd name="connsiteY39" fmla="*/ 2735091 h 5630150"/>
                  <a:gd name="connsiteX40" fmla="*/ 1139549 w 4545444"/>
                  <a:gd name="connsiteY40" fmla="*/ 2670106 h 5630150"/>
                  <a:gd name="connsiteX41" fmla="*/ 1666136 w 4545444"/>
                  <a:gd name="connsiteY41" fmla="*/ 2425016 h 5630150"/>
                  <a:gd name="connsiteX42" fmla="*/ 2691412 w 4545444"/>
                  <a:gd name="connsiteY42" fmla="*/ 2019045 h 5630150"/>
                  <a:gd name="connsiteX43" fmla="*/ 2709493 w 4545444"/>
                  <a:gd name="connsiteY43" fmla="*/ 2058447 h 5630150"/>
                  <a:gd name="connsiteX44" fmla="*/ 2515802 w 4545444"/>
                  <a:gd name="connsiteY44" fmla="*/ 2143103 h 5630150"/>
                  <a:gd name="connsiteX45" fmla="*/ 1999688 w 4545444"/>
                  <a:gd name="connsiteY45" fmla="*/ 2348928 h 5630150"/>
                  <a:gd name="connsiteX46" fmla="*/ 1967235 w 4545444"/>
                  <a:gd name="connsiteY46" fmla="*/ 2361760 h 5630150"/>
                  <a:gd name="connsiteX47" fmla="*/ 1946919 w 4545444"/>
                  <a:gd name="connsiteY47" fmla="*/ 2310047 h 5630150"/>
                  <a:gd name="connsiteX48" fmla="*/ 2182498 w 4545444"/>
                  <a:gd name="connsiteY48" fmla="*/ 2217829 h 5630150"/>
                  <a:gd name="connsiteX49" fmla="*/ 2634236 w 4545444"/>
                  <a:gd name="connsiteY49" fmla="*/ 2042495 h 5630150"/>
                  <a:gd name="connsiteX50" fmla="*/ 3419929 w 4545444"/>
                  <a:gd name="connsiteY50" fmla="*/ 1652893 h 5630150"/>
                  <a:gd name="connsiteX51" fmla="*/ 3435936 w 4545444"/>
                  <a:gd name="connsiteY51" fmla="*/ 1679865 h 5630150"/>
                  <a:gd name="connsiteX52" fmla="*/ 3366230 w 4545444"/>
                  <a:gd name="connsiteY52" fmla="*/ 1725659 h 5630150"/>
                  <a:gd name="connsiteX53" fmla="*/ 2868625 w 4545444"/>
                  <a:gd name="connsiteY53" fmla="*/ 1988895 h 5630150"/>
                  <a:gd name="connsiteX54" fmla="*/ 2779467 w 4545444"/>
                  <a:gd name="connsiteY54" fmla="*/ 2027864 h 5630150"/>
                  <a:gd name="connsiteX55" fmla="*/ 2761652 w 4545444"/>
                  <a:gd name="connsiteY55" fmla="*/ 1989574 h 5630150"/>
                  <a:gd name="connsiteX56" fmla="*/ 2818870 w 4545444"/>
                  <a:gd name="connsiteY56" fmla="*/ 1964884 h 5630150"/>
                  <a:gd name="connsiteX57" fmla="*/ 3218283 w 4545444"/>
                  <a:gd name="connsiteY57" fmla="*/ 1771311 h 5630150"/>
                  <a:gd name="connsiteX58" fmla="*/ 3856693 w 4545444"/>
                  <a:gd name="connsiteY58" fmla="*/ 1280930 h 5630150"/>
                  <a:gd name="connsiteX59" fmla="*/ 3878857 w 4545444"/>
                  <a:gd name="connsiteY59" fmla="*/ 1298486 h 5630150"/>
                  <a:gd name="connsiteX60" fmla="*/ 3876698 w 4545444"/>
                  <a:gd name="connsiteY60" fmla="*/ 1301552 h 5630150"/>
                  <a:gd name="connsiteX61" fmla="*/ 3514716 w 4545444"/>
                  <a:gd name="connsiteY61" fmla="*/ 1628110 h 5630150"/>
                  <a:gd name="connsiteX62" fmla="*/ 3492103 w 4545444"/>
                  <a:gd name="connsiteY62" fmla="*/ 1642966 h 5630150"/>
                  <a:gd name="connsiteX63" fmla="*/ 3475028 w 4545444"/>
                  <a:gd name="connsiteY63" fmla="*/ 1614196 h 5630150"/>
                  <a:gd name="connsiteX64" fmla="*/ 3617263 w 4545444"/>
                  <a:gd name="connsiteY64" fmla="*/ 1513296 h 5630150"/>
                  <a:gd name="connsiteX65" fmla="*/ 3790149 w 4545444"/>
                  <a:gd name="connsiteY65" fmla="*/ 1356801 h 5630150"/>
                  <a:gd name="connsiteX66" fmla="*/ 4049529 w 4545444"/>
                  <a:gd name="connsiteY66" fmla="*/ 911879 h 5630150"/>
                  <a:gd name="connsiteX67" fmla="*/ 4075412 w 4545444"/>
                  <a:gd name="connsiteY67" fmla="*/ 916031 h 5630150"/>
                  <a:gd name="connsiteX68" fmla="*/ 4071869 w 4545444"/>
                  <a:gd name="connsiteY68" fmla="*/ 931641 h 5630150"/>
                  <a:gd name="connsiteX69" fmla="*/ 3962076 w 4545444"/>
                  <a:gd name="connsiteY69" fmla="*/ 1180319 h 5630150"/>
                  <a:gd name="connsiteX70" fmla="*/ 3914053 w 4545444"/>
                  <a:gd name="connsiteY70" fmla="*/ 1248509 h 5630150"/>
                  <a:gd name="connsiteX71" fmla="*/ 3893587 w 4545444"/>
                  <a:gd name="connsiteY71" fmla="*/ 1232095 h 5630150"/>
                  <a:gd name="connsiteX72" fmla="*/ 3931196 w 4545444"/>
                  <a:gd name="connsiteY72" fmla="*/ 1180211 h 5630150"/>
                  <a:gd name="connsiteX73" fmla="*/ 4029829 w 4545444"/>
                  <a:gd name="connsiteY73" fmla="*/ 982194 h 5630150"/>
                  <a:gd name="connsiteX74" fmla="*/ 4087808 w 4545444"/>
                  <a:gd name="connsiteY74" fmla="*/ 593511 h 5630150"/>
                  <a:gd name="connsiteX75" fmla="*/ 4093474 w 4545444"/>
                  <a:gd name="connsiteY75" fmla="*/ 622281 h 5630150"/>
                  <a:gd name="connsiteX76" fmla="*/ 4089935 w 4545444"/>
                  <a:gd name="connsiteY76" fmla="*/ 852043 h 5630150"/>
                  <a:gd name="connsiteX77" fmla="*/ 4087219 w 4545444"/>
                  <a:gd name="connsiteY77" fmla="*/ 864013 h 5630150"/>
                  <a:gd name="connsiteX78" fmla="*/ 4061852 w 4545444"/>
                  <a:gd name="connsiteY78" fmla="*/ 860755 h 5630150"/>
                  <a:gd name="connsiteX79" fmla="*/ 4075471 w 4545444"/>
                  <a:gd name="connsiteY79" fmla="*/ 761421 h 5630150"/>
                  <a:gd name="connsiteX80" fmla="*/ 4074987 w 4545444"/>
                  <a:gd name="connsiteY80" fmla="*/ 646404 h 5630150"/>
                  <a:gd name="connsiteX81" fmla="*/ 4067029 w 4545444"/>
                  <a:gd name="connsiteY81" fmla="*/ 597339 h 5630150"/>
                  <a:gd name="connsiteX82" fmla="*/ 4011395 w 4545444"/>
                  <a:gd name="connsiteY82" fmla="*/ 373947 h 5630150"/>
                  <a:gd name="connsiteX83" fmla="*/ 4028427 w 4545444"/>
                  <a:gd name="connsiteY83" fmla="*/ 404785 h 5630150"/>
                  <a:gd name="connsiteX84" fmla="*/ 4078941 w 4545444"/>
                  <a:gd name="connsiteY84" fmla="*/ 548501 h 5630150"/>
                  <a:gd name="connsiteX85" fmla="*/ 4080499 w 4545444"/>
                  <a:gd name="connsiteY85" fmla="*/ 556408 h 5630150"/>
                  <a:gd name="connsiteX86" fmla="*/ 4060972 w 4545444"/>
                  <a:gd name="connsiteY86" fmla="*/ 560005 h 5630150"/>
                  <a:gd name="connsiteX87" fmla="*/ 4057716 w 4545444"/>
                  <a:gd name="connsiteY87" fmla="*/ 539931 h 5630150"/>
                  <a:gd name="connsiteX88" fmla="*/ 4025964 w 4545444"/>
                  <a:gd name="connsiteY88" fmla="*/ 440563 h 5630150"/>
                  <a:gd name="connsiteX89" fmla="*/ 3997595 w 4545444"/>
                  <a:gd name="connsiteY89" fmla="*/ 380051 h 5630150"/>
                  <a:gd name="connsiteX90" fmla="*/ 3901155 w 4545444"/>
                  <a:gd name="connsiteY90" fmla="*/ 197856 h 5630150"/>
                  <a:gd name="connsiteX91" fmla="*/ 3951662 w 4545444"/>
                  <a:gd name="connsiteY91" fmla="*/ 265789 h 5630150"/>
                  <a:gd name="connsiteX92" fmla="*/ 3997798 w 4545444"/>
                  <a:gd name="connsiteY92" fmla="*/ 349324 h 5630150"/>
                  <a:gd name="connsiteX93" fmla="*/ 3985699 w 4545444"/>
                  <a:gd name="connsiteY93" fmla="*/ 354676 h 5630150"/>
                  <a:gd name="connsiteX94" fmla="*/ 3982036 w 4545444"/>
                  <a:gd name="connsiteY94" fmla="*/ 346863 h 5630150"/>
                  <a:gd name="connsiteX95" fmla="*/ 3928236 w 4545444"/>
                  <a:gd name="connsiteY95" fmla="*/ 257395 h 5630150"/>
                  <a:gd name="connsiteX96" fmla="*/ 3891077 w 4545444"/>
                  <a:gd name="connsiteY96" fmla="*/ 204911 h 5630150"/>
                  <a:gd name="connsiteX97" fmla="*/ 3831079 w 4545444"/>
                  <a:gd name="connsiteY97" fmla="*/ 108914 h 5630150"/>
                  <a:gd name="connsiteX98" fmla="*/ 3851464 w 4545444"/>
                  <a:gd name="connsiteY98" fmla="*/ 131023 h 5630150"/>
                  <a:gd name="connsiteX99" fmla="*/ 3891271 w 4545444"/>
                  <a:gd name="connsiteY99" fmla="*/ 184563 h 5630150"/>
                  <a:gd name="connsiteX100" fmla="*/ 3881402 w 4545444"/>
                  <a:gd name="connsiteY100" fmla="*/ 191248 h 5630150"/>
                  <a:gd name="connsiteX101" fmla="*/ 3866868 w 4545444"/>
                  <a:gd name="connsiteY101" fmla="*/ 170720 h 5630150"/>
                  <a:gd name="connsiteX102" fmla="*/ 3823189 w 4545444"/>
                  <a:gd name="connsiteY102" fmla="*/ 115974 h 5630150"/>
                  <a:gd name="connsiteX103" fmla="*/ 3730658 w 4545444"/>
                  <a:gd name="connsiteY103" fmla="*/ 0 h 5630150"/>
                  <a:gd name="connsiteX104" fmla="*/ 3822781 w 4545444"/>
                  <a:gd name="connsiteY104" fmla="*/ 99914 h 5630150"/>
                  <a:gd name="connsiteX105" fmla="*/ 3814969 w 4545444"/>
                  <a:gd name="connsiteY105" fmla="*/ 105670 h 563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545444" h="5630150">
                    <a:moveTo>
                      <a:pt x="2256537" y="5459202"/>
                    </a:moveTo>
                    <a:lnTo>
                      <a:pt x="2494614" y="5490324"/>
                    </a:lnTo>
                    <a:cubicBezTo>
                      <a:pt x="3248051" y="5573048"/>
                      <a:pt x="4008214" y="5552417"/>
                      <a:pt x="4501279" y="5522041"/>
                    </a:cubicBezTo>
                    <a:cubicBezTo>
                      <a:pt x="4524421" y="5522041"/>
                      <a:pt x="4542935" y="5538242"/>
                      <a:pt x="4545249" y="5561385"/>
                    </a:cubicBezTo>
                    <a:cubicBezTo>
                      <a:pt x="4547563" y="5584529"/>
                      <a:pt x="4529049" y="5605358"/>
                      <a:pt x="4505907" y="5607672"/>
                    </a:cubicBezTo>
                    <a:cubicBezTo>
                      <a:pt x="3998668" y="5636023"/>
                      <a:pt x="3202626" y="5653742"/>
                      <a:pt x="2419318" y="5557726"/>
                    </a:cubicBezTo>
                    <a:lnTo>
                      <a:pt x="2235390" y="5531069"/>
                    </a:lnTo>
                    <a:close/>
                    <a:moveTo>
                      <a:pt x="618660" y="4907146"/>
                    </a:moveTo>
                    <a:lnTo>
                      <a:pt x="632400" y="4917588"/>
                    </a:lnTo>
                    <a:cubicBezTo>
                      <a:pt x="956939" y="5146045"/>
                      <a:pt x="1389337" y="5295867"/>
                      <a:pt x="1856847" y="5391925"/>
                    </a:cubicBezTo>
                    <a:lnTo>
                      <a:pt x="2034852" y="5423658"/>
                    </a:lnTo>
                    <a:lnTo>
                      <a:pt x="2014093" y="5495358"/>
                    </a:lnTo>
                    <a:lnTo>
                      <a:pt x="1758065" y="5445168"/>
                    </a:lnTo>
                    <a:cubicBezTo>
                      <a:pt x="1328685" y="5348354"/>
                      <a:pt x="931595" y="5204783"/>
                      <a:pt x="623058" y="4995217"/>
                    </a:cubicBezTo>
                    <a:lnTo>
                      <a:pt x="574601" y="4959683"/>
                    </a:lnTo>
                    <a:close/>
                    <a:moveTo>
                      <a:pt x="56894" y="3655972"/>
                    </a:moveTo>
                    <a:lnTo>
                      <a:pt x="114769" y="3681320"/>
                    </a:lnTo>
                    <a:lnTo>
                      <a:pt x="80108" y="3791413"/>
                    </a:lnTo>
                    <a:cubicBezTo>
                      <a:pt x="36211" y="3992545"/>
                      <a:pt x="66151" y="4215012"/>
                      <a:pt x="203845" y="4459754"/>
                    </a:cubicBezTo>
                    <a:cubicBezTo>
                      <a:pt x="264592" y="4567588"/>
                      <a:pt x="341815" y="4665151"/>
                      <a:pt x="432817" y="4753361"/>
                    </a:cubicBezTo>
                    <a:lnTo>
                      <a:pt x="437043" y="4757128"/>
                    </a:lnTo>
                    <a:lnTo>
                      <a:pt x="393339" y="4809243"/>
                    </a:lnTo>
                    <a:lnTo>
                      <a:pt x="316280" y="4730599"/>
                    </a:lnTo>
                    <a:cubicBezTo>
                      <a:pt x="228451" y="4632436"/>
                      <a:pt x="156043" y="4523978"/>
                      <a:pt x="102021" y="4404210"/>
                    </a:cubicBezTo>
                    <a:cubicBezTo>
                      <a:pt x="-16002" y="4141676"/>
                      <a:pt x="-25657" y="3905829"/>
                      <a:pt x="42457" y="3693267"/>
                    </a:cubicBezTo>
                    <a:close/>
                    <a:moveTo>
                      <a:pt x="929004" y="2786814"/>
                    </a:moveTo>
                    <a:lnTo>
                      <a:pt x="956746" y="2834023"/>
                    </a:lnTo>
                    <a:lnTo>
                      <a:pt x="807170" y="2926453"/>
                    </a:lnTo>
                    <a:cubicBezTo>
                      <a:pt x="608715" y="3055790"/>
                      <a:pt x="424743" y="3204817"/>
                      <a:pt x="289168" y="3374474"/>
                    </a:cubicBezTo>
                    <a:lnTo>
                      <a:pt x="202845" y="3497409"/>
                    </a:lnTo>
                    <a:lnTo>
                      <a:pt x="145829" y="3472437"/>
                    </a:lnTo>
                    <a:lnTo>
                      <a:pt x="199129" y="3391464"/>
                    </a:lnTo>
                    <a:cubicBezTo>
                      <a:pt x="360399" y="3169649"/>
                      <a:pt x="606694" y="2977213"/>
                      <a:pt x="889422" y="2808754"/>
                    </a:cubicBezTo>
                    <a:close/>
                    <a:moveTo>
                      <a:pt x="1866690" y="2342652"/>
                    </a:moveTo>
                    <a:lnTo>
                      <a:pt x="1887488" y="2393291"/>
                    </a:lnTo>
                    <a:lnTo>
                      <a:pt x="1840098" y="2412028"/>
                    </a:lnTo>
                    <a:cubicBezTo>
                      <a:pt x="1736774" y="2453321"/>
                      <a:pt x="1640084" y="2493135"/>
                      <a:pt x="1553013" y="2531900"/>
                    </a:cubicBezTo>
                    <a:cubicBezTo>
                      <a:pt x="1462182" y="2572691"/>
                      <a:pt x="1364371" y="2618110"/>
                      <a:pt x="1263822" y="2668275"/>
                    </a:cubicBezTo>
                    <a:lnTo>
                      <a:pt x="1050436" y="2783374"/>
                    </a:lnTo>
                    <a:lnTo>
                      <a:pt x="1022313" y="2735091"/>
                    </a:lnTo>
                    <a:lnTo>
                      <a:pt x="1139549" y="2670106"/>
                    </a:lnTo>
                    <a:cubicBezTo>
                      <a:pt x="1310738" y="2581420"/>
                      <a:pt x="1489289" y="2500060"/>
                      <a:pt x="1666136" y="2425016"/>
                    </a:cubicBezTo>
                    <a:close/>
                    <a:moveTo>
                      <a:pt x="2691412" y="2019045"/>
                    </a:moveTo>
                    <a:lnTo>
                      <a:pt x="2709493" y="2058447"/>
                    </a:lnTo>
                    <a:lnTo>
                      <a:pt x="2515802" y="2143103"/>
                    </a:lnTo>
                    <a:cubicBezTo>
                      <a:pt x="2338903" y="2216486"/>
                      <a:pt x="2163509" y="2284612"/>
                      <a:pt x="1999688" y="2348928"/>
                    </a:cubicBezTo>
                    <a:lnTo>
                      <a:pt x="1967235" y="2361760"/>
                    </a:lnTo>
                    <a:lnTo>
                      <a:pt x="1946919" y="2310047"/>
                    </a:lnTo>
                    <a:lnTo>
                      <a:pt x="2182498" y="2217829"/>
                    </a:lnTo>
                    <a:cubicBezTo>
                      <a:pt x="2346871" y="2154412"/>
                      <a:pt x="2500473" y="2096303"/>
                      <a:pt x="2634236" y="2042495"/>
                    </a:cubicBezTo>
                    <a:close/>
                    <a:moveTo>
                      <a:pt x="3419929" y="1652893"/>
                    </a:moveTo>
                    <a:lnTo>
                      <a:pt x="3435936" y="1679865"/>
                    </a:lnTo>
                    <a:lnTo>
                      <a:pt x="3366230" y="1725659"/>
                    </a:lnTo>
                    <a:cubicBezTo>
                      <a:pt x="3212281" y="1820595"/>
                      <a:pt x="3043056" y="1907857"/>
                      <a:pt x="2868625" y="1988895"/>
                    </a:cubicBezTo>
                    <a:lnTo>
                      <a:pt x="2779467" y="2027864"/>
                    </a:lnTo>
                    <a:lnTo>
                      <a:pt x="2761652" y="1989574"/>
                    </a:lnTo>
                    <a:lnTo>
                      <a:pt x="2818870" y="1964884"/>
                    </a:lnTo>
                    <a:cubicBezTo>
                      <a:pt x="2942679" y="1909918"/>
                      <a:pt x="3080517" y="1845984"/>
                      <a:pt x="3218283" y="1771311"/>
                    </a:cubicBezTo>
                    <a:close/>
                    <a:moveTo>
                      <a:pt x="3856693" y="1280930"/>
                    </a:moveTo>
                    <a:lnTo>
                      <a:pt x="3878857" y="1298486"/>
                    </a:lnTo>
                    <a:lnTo>
                      <a:pt x="3876698" y="1301552"/>
                    </a:lnTo>
                    <a:cubicBezTo>
                      <a:pt x="3781380" y="1419528"/>
                      <a:pt x="3657364" y="1527897"/>
                      <a:pt x="3514716" y="1628110"/>
                    </a:cubicBezTo>
                    <a:lnTo>
                      <a:pt x="3492103" y="1642966"/>
                    </a:lnTo>
                    <a:lnTo>
                      <a:pt x="3475028" y="1614196"/>
                    </a:lnTo>
                    <a:lnTo>
                      <a:pt x="3617263" y="1513296"/>
                    </a:lnTo>
                    <a:cubicBezTo>
                      <a:pt x="3679023" y="1464333"/>
                      <a:pt x="3737239" y="1412242"/>
                      <a:pt x="3790149" y="1356801"/>
                    </a:cubicBezTo>
                    <a:close/>
                    <a:moveTo>
                      <a:pt x="4049529" y="911879"/>
                    </a:moveTo>
                    <a:lnTo>
                      <a:pt x="4075412" y="916031"/>
                    </a:lnTo>
                    <a:lnTo>
                      <a:pt x="4071869" y="931641"/>
                    </a:lnTo>
                    <a:cubicBezTo>
                      <a:pt x="4049346" y="1012031"/>
                      <a:pt x="4013278" y="1094833"/>
                      <a:pt x="3962076" y="1180319"/>
                    </a:cubicBezTo>
                    <a:lnTo>
                      <a:pt x="3914053" y="1248509"/>
                    </a:lnTo>
                    <a:lnTo>
                      <a:pt x="3893587" y="1232095"/>
                    </a:lnTo>
                    <a:lnTo>
                      <a:pt x="3931196" y="1180211"/>
                    </a:lnTo>
                    <a:cubicBezTo>
                      <a:pt x="3971731" y="1117849"/>
                      <a:pt x="4005196" y="1051917"/>
                      <a:pt x="4029829" y="982194"/>
                    </a:cubicBezTo>
                    <a:close/>
                    <a:moveTo>
                      <a:pt x="4087808" y="593511"/>
                    </a:moveTo>
                    <a:lnTo>
                      <a:pt x="4093474" y="622281"/>
                    </a:lnTo>
                    <a:cubicBezTo>
                      <a:pt x="4104254" y="696733"/>
                      <a:pt x="4103603" y="773228"/>
                      <a:pt x="4089935" y="852043"/>
                    </a:cubicBezTo>
                    <a:lnTo>
                      <a:pt x="4087219" y="864013"/>
                    </a:lnTo>
                    <a:lnTo>
                      <a:pt x="4061852" y="860755"/>
                    </a:lnTo>
                    <a:lnTo>
                      <a:pt x="4075471" y="761421"/>
                    </a:lnTo>
                    <a:cubicBezTo>
                      <a:pt x="4078364" y="721499"/>
                      <a:pt x="4078075" y="683239"/>
                      <a:pt x="4074987" y="646404"/>
                    </a:cubicBezTo>
                    <a:lnTo>
                      <a:pt x="4067029" y="597339"/>
                    </a:lnTo>
                    <a:close/>
                    <a:moveTo>
                      <a:pt x="4011395" y="373947"/>
                    </a:moveTo>
                    <a:lnTo>
                      <a:pt x="4028427" y="404785"/>
                    </a:lnTo>
                    <a:cubicBezTo>
                      <a:pt x="4049797" y="451877"/>
                      <a:pt x="4066792" y="499755"/>
                      <a:pt x="4078941" y="548501"/>
                    </a:cubicBezTo>
                    <a:lnTo>
                      <a:pt x="4080499" y="556408"/>
                    </a:lnTo>
                    <a:lnTo>
                      <a:pt x="4060972" y="560005"/>
                    </a:lnTo>
                    <a:lnTo>
                      <a:pt x="4057716" y="539931"/>
                    </a:lnTo>
                    <a:cubicBezTo>
                      <a:pt x="4049418" y="505704"/>
                      <a:pt x="4038706" y="472661"/>
                      <a:pt x="4025964" y="440563"/>
                    </a:cubicBezTo>
                    <a:lnTo>
                      <a:pt x="3997595" y="380051"/>
                    </a:lnTo>
                    <a:close/>
                    <a:moveTo>
                      <a:pt x="3901155" y="197856"/>
                    </a:moveTo>
                    <a:lnTo>
                      <a:pt x="3951662" y="265789"/>
                    </a:lnTo>
                    <a:lnTo>
                      <a:pt x="3997798" y="349324"/>
                    </a:lnTo>
                    <a:lnTo>
                      <a:pt x="3985699" y="354676"/>
                    </a:lnTo>
                    <a:lnTo>
                      <a:pt x="3982036" y="346863"/>
                    </a:lnTo>
                    <a:cubicBezTo>
                      <a:pt x="3965620" y="316415"/>
                      <a:pt x="3947559" y="286672"/>
                      <a:pt x="3928236" y="257395"/>
                    </a:cubicBezTo>
                    <a:lnTo>
                      <a:pt x="3891077" y="204911"/>
                    </a:lnTo>
                    <a:close/>
                    <a:moveTo>
                      <a:pt x="3831079" y="108914"/>
                    </a:moveTo>
                    <a:lnTo>
                      <a:pt x="3851464" y="131023"/>
                    </a:lnTo>
                    <a:lnTo>
                      <a:pt x="3891271" y="184563"/>
                    </a:lnTo>
                    <a:lnTo>
                      <a:pt x="3881402" y="191248"/>
                    </a:lnTo>
                    <a:lnTo>
                      <a:pt x="3866868" y="170720"/>
                    </a:lnTo>
                    <a:lnTo>
                      <a:pt x="3823189" y="115974"/>
                    </a:lnTo>
                    <a:close/>
                    <a:moveTo>
                      <a:pt x="3730658" y="0"/>
                    </a:moveTo>
                    <a:lnTo>
                      <a:pt x="3822781" y="99914"/>
                    </a:lnTo>
                    <a:lnTo>
                      <a:pt x="3814969" y="1056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 name="Freeform 21"/>
              <p:cNvSpPr>
                <a:spLocks/>
              </p:cNvSpPr>
              <p:nvPr/>
            </p:nvSpPr>
            <p:spPr bwMode="auto">
              <a:xfrm>
                <a:off x="10527058" y="5580009"/>
                <a:ext cx="471838" cy="430541"/>
              </a:xfrm>
              <a:custGeom>
                <a:avLst/>
                <a:gdLst>
                  <a:gd name="T0" fmla="*/ 0 w 537"/>
                  <a:gd name="T1" fmla="*/ 490 h 490"/>
                  <a:gd name="T2" fmla="*/ 339 w 537"/>
                  <a:gd name="T3" fmla="*/ 0 h 490"/>
                  <a:gd name="T4" fmla="*/ 537 w 537"/>
                  <a:gd name="T5" fmla="*/ 130 h 490"/>
                  <a:gd name="T6" fmla="*/ 433 w 537"/>
                  <a:gd name="T7" fmla="*/ 426 h 490"/>
                  <a:gd name="T8" fmla="*/ 0 w 537"/>
                  <a:gd name="T9" fmla="*/ 490 h 490"/>
                </a:gdLst>
                <a:ahLst/>
                <a:cxnLst>
                  <a:cxn ang="0">
                    <a:pos x="T0" y="T1"/>
                  </a:cxn>
                  <a:cxn ang="0">
                    <a:pos x="T2" y="T3"/>
                  </a:cxn>
                  <a:cxn ang="0">
                    <a:pos x="T4" y="T5"/>
                  </a:cxn>
                  <a:cxn ang="0">
                    <a:pos x="T6" y="T7"/>
                  </a:cxn>
                  <a:cxn ang="0">
                    <a:pos x="T8" y="T9"/>
                  </a:cxn>
                </a:cxnLst>
                <a:rect l="0" t="0" r="r" b="b"/>
                <a:pathLst>
                  <a:path w="537" h="490">
                    <a:moveTo>
                      <a:pt x="0" y="490"/>
                    </a:moveTo>
                    <a:lnTo>
                      <a:pt x="339" y="0"/>
                    </a:lnTo>
                    <a:lnTo>
                      <a:pt x="537" y="130"/>
                    </a:lnTo>
                    <a:lnTo>
                      <a:pt x="433" y="426"/>
                    </a:lnTo>
                    <a:lnTo>
                      <a:pt x="0" y="490"/>
                    </a:lnTo>
                    <a:close/>
                  </a:path>
                </a:pathLst>
              </a:custGeom>
              <a:solidFill>
                <a:srgbClr val="6C79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26"/>
            <p:cNvGrpSpPr/>
            <p:nvPr/>
          </p:nvGrpSpPr>
          <p:grpSpPr>
            <a:xfrm>
              <a:off x="7308160" y="1821716"/>
              <a:ext cx="477710" cy="824868"/>
              <a:chOff x="8774141" y="586610"/>
              <a:chExt cx="589578" cy="1020118"/>
            </a:xfrm>
          </p:grpSpPr>
          <p:sp>
            <p:nvSpPr>
              <p:cNvPr id="18" name="Oval 27"/>
              <p:cNvSpPr>
                <a:spLocks noChangeArrowheads="1"/>
              </p:cNvSpPr>
              <p:nvPr/>
            </p:nvSpPr>
            <p:spPr bwMode="auto">
              <a:xfrm>
                <a:off x="8774141" y="586610"/>
                <a:ext cx="589578" cy="589578"/>
              </a:xfrm>
              <a:prstGeom prst="ellipse">
                <a:avLst/>
              </a:prstGeom>
              <a:solidFill>
                <a:srgbClr val="2C6B5A"/>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auto">
              <a:xfrm>
                <a:off x="8969203" y="1008364"/>
                <a:ext cx="199454" cy="598364"/>
              </a:xfrm>
              <a:custGeom>
                <a:avLst/>
                <a:gdLst>
                  <a:gd name="T0" fmla="*/ 113 w 227"/>
                  <a:gd name="T1" fmla="*/ 681 h 681"/>
                  <a:gd name="T2" fmla="*/ 0 w 227"/>
                  <a:gd name="T3" fmla="*/ 113 h 681"/>
                  <a:gd name="T4" fmla="*/ 94 w 227"/>
                  <a:gd name="T5" fmla="*/ 0 h 681"/>
                  <a:gd name="T6" fmla="*/ 227 w 227"/>
                  <a:gd name="T7" fmla="*/ 113 h 681"/>
                  <a:gd name="T8" fmla="*/ 113 w 227"/>
                  <a:gd name="T9" fmla="*/ 681 h 681"/>
                </a:gdLst>
                <a:ahLst/>
                <a:cxnLst>
                  <a:cxn ang="0">
                    <a:pos x="T0" y="T1"/>
                  </a:cxn>
                  <a:cxn ang="0">
                    <a:pos x="T2" y="T3"/>
                  </a:cxn>
                  <a:cxn ang="0">
                    <a:pos x="T4" y="T5"/>
                  </a:cxn>
                  <a:cxn ang="0">
                    <a:pos x="T6" y="T7"/>
                  </a:cxn>
                  <a:cxn ang="0">
                    <a:pos x="T8" y="T9"/>
                  </a:cxn>
                </a:cxnLst>
                <a:rect l="0" t="0" r="r" b="b"/>
                <a:pathLst>
                  <a:path w="227" h="681">
                    <a:moveTo>
                      <a:pt x="113" y="681"/>
                    </a:moveTo>
                    <a:lnTo>
                      <a:pt x="0" y="113"/>
                    </a:lnTo>
                    <a:lnTo>
                      <a:pt x="94" y="0"/>
                    </a:lnTo>
                    <a:lnTo>
                      <a:pt x="227" y="113"/>
                    </a:lnTo>
                    <a:lnTo>
                      <a:pt x="113" y="681"/>
                    </a:lnTo>
                    <a:close/>
                  </a:path>
                </a:pathLst>
              </a:custGeom>
              <a:solidFill>
                <a:srgbClr val="2C6B5A"/>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 name="Oval 28"/>
              <p:cNvSpPr>
                <a:spLocks noChangeArrowheads="1"/>
              </p:cNvSpPr>
              <p:nvPr/>
            </p:nvSpPr>
            <p:spPr bwMode="auto">
              <a:xfrm>
                <a:off x="8836526" y="650752"/>
                <a:ext cx="464808" cy="463051"/>
              </a:xfrm>
              <a:prstGeom prst="ellipse">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 name="TextBox 30"/>
              <p:cNvSpPr txBox="1"/>
              <p:nvPr/>
            </p:nvSpPr>
            <p:spPr>
              <a:xfrm>
                <a:off x="8840146" y="664187"/>
                <a:ext cx="459650" cy="456755"/>
              </a:xfrm>
              <a:prstGeom prst="rect">
                <a:avLst/>
              </a:prstGeom>
              <a:noFill/>
            </p:spPr>
            <p:txBody>
              <a:bodyPr wrap="none" rtlCol="0">
                <a:spAutoFit/>
              </a:bodyPr>
              <a:lstStyle/>
              <a:p>
                <a:pPr algn="ctr"/>
                <a:r>
                  <a:rPr lang="en-US" dirty="0" smtClean="0">
                    <a:solidFill>
                      <a:srgbClr val="2C6B5A"/>
                    </a:solidFill>
                  </a:rPr>
                  <a:t>01</a:t>
                </a:r>
                <a:endParaRPr lang="en-US" dirty="0">
                  <a:solidFill>
                    <a:srgbClr val="2C6B5A"/>
                  </a:solidFill>
                </a:endParaRPr>
              </a:p>
            </p:txBody>
          </p:sp>
        </p:grpSp>
        <p:grpSp>
          <p:nvGrpSpPr>
            <p:cNvPr id="22" name="Group 31"/>
            <p:cNvGrpSpPr/>
            <p:nvPr/>
          </p:nvGrpSpPr>
          <p:grpSpPr>
            <a:xfrm>
              <a:off x="6645826" y="2299401"/>
              <a:ext cx="617945" cy="1070429"/>
              <a:chOff x="7699546" y="806274"/>
              <a:chExt cx="803970" cy="1392669"/>
            </a:xfrm>
          </p:grpSpPr>
          <p:sp>
            <p:nvSpPr>
              <p:cNvPr id="23" name="Freeform 33"/>
              <p:cNvSpPr>
                <a:spLocks/>
              </p:cNvSpPr>
              <p:nvPr/>
            </p:nvSpPr>
            <p:spPr bwMode="auto">
              <a:xfrm>
                <a:off x="7965778" y="1380036"/>
                <a:ext cx="271504" cy="818907"/>
              </a:xfrm>
              <a:custGeom>
                <a:avLst/>
                <a:gdLst>
                  <a:gd name="T0" fmla="*/ 153 w 309"/>
                  <a:gd name="T1" fmla="*/ 932 h 932"/>
                  <a:gd name="T2" fmla="*/ 0 w 309"/>
                  <a:gd name="T3" fmla="*/ 156 h 932"/>
                  <a:gd name="T4" fmla="*/ 127 w 309"/>
                  <a:gd name="T5" fmla="*/ 0 h 932"/>
                  <a:gd name="T6" fmla="*/ 309 w 309"/>
                  <a:gd name="T7" fmla="*/ 156 h 932"/>
                  <a:gd name="T8" fmla="*/ 153 w 309"/>
                  <a:gd name="T9" fmla="*/ 932 h 932"/>
                </a:gdLst>
                <a:ahLst/>
                <a:cxnLst>
                  <a:cxn ang="0">
                    <a:pos x="T0" y="T1"/>
                  </a:cxn>
                  <a:cxn ang="0">
                    <a:pos x="T2" y="T3"/>
                  </a:cxn>
                  <a:cxn ang="0">
                    <a:pos x="T4" y="T5"/>
                  </a:cxn>
                  <a:cxn ang="0">
                    <a:pos x="T6" y="T7"/>
                  </a:cxn>
                  <a:cxn ang="0">
                    <a:pos x="T8" y="T9"/>
                  </a:cxn>
                </a:cxnLst>
                <a:rect l="0" t="0" r="r" b="b"/>
                <a:pathLst>
                  <a:path w="309" h="932">
                    <a:moveTo>
                      <a:pt x="153" y="932"/>
                    </a:moveTo>
                    <a:lnTo>
                      <a:pt x="0" y="156"/>
                    </a:lnTo>
                    <a:lnTo>
                      <a:pt x="127" y="0"/>
                    </a:lnTo>
                    <a:lnTo>
                      <a:pt x="309" y="156"/>
                    </a:lnTo>
                    <a:lnTo>
                      <a:pt x="153" y="932"/>
                    </a:lnTo>
                    <a:close/>
                  </a:path>
                </a:pathLst>
              </a:custGeom>
              <a:solidFill>
                <a:srgbClr val="25C8B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Oval 34"/>
              <p:cNvSpPr>
                <a:spLocks noChangeArrowheads="1"/>
              </p:cNvSpPr>
              <p:nvPr/>
            </p:nvSpPr>
            <p:spPr bwMode="auto">
              <a:xfrm>
                <a:off x="7699546" y="806274"/>
                <a:ext cx="803970" cy="804848"/>
              </a:xfrm>
              <a:prstGeom prst="ellipse">
                <a:avLst/>
              </a:prstGeom>
              <a:solidFill>
                <a:srgbClr val="25C8B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Oval 35"/>
              <p:cNvSpPr>
                <a:spLocks noChangeArrowheads="1"/>
              </p:cNvSpPr>
              <p:nvPr/>
            </p:nvSpPr>
            <p:spPr bwMode="auto">
              <a:xfrm>
                <a:off x="7784775" y="891503"/>
                <a:ext cx="633511" cy="634390"/>
              </a:xfrm>
              <a:prstGeom prst="ellipse">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TextBox 35"/>
              <p:cNvSpPr txBox="1"/>
              <p:nvPr/>
            </p:nvSpPr>
            <p:spPr>
              <a:xfrm>
                <a:off x="7779102" y="932109"/>
                <a:ext cx="644860" cy="600644"/>
              </a:xfrm>
              <a:prstGeom prst="rect">
                <a:avLst/>
              </a:prstGeom>
              <a:noFill/>
            </p:spPr>
            <p:txBody>
              <a:bodyPr wrap="none" rtlCol="0">
                <a:spAutoFit/>
              </a:bodyPr>
              <a:lstStyle/>
              <a:p>
                <a:pPr algn="ctr"/>
                <a:r>
                  <a:rPr lang="en-US" sz="2400" dirty="0" smtClean="0">
                    <a:solidFill>
                      <a:srgbClr val="25C8B6"/>
                    </a:solidFill>
                  </a:rPr>
                  <a:t>02</a:t>
                </a:r>
                <a:endParaRPr lang="en-US" sz="2400" dirty="0">
                  <a:solidFill>
                    <a:srgbClr val="25C8B6"/>
                  </a:solidFill>
                </a:endParaRPr>
              </a:p>
            </p:txBody>
          </p:sp>
        </p:grpSp>
        <p:grpSp>
          <p:nvGrpSpPr>
            <p:cNvPr id="27" name="Group 36"/>
            <p:cNvGrpSpPr/>
            <p:nvPr/>
          </p:nvGrpSpPr>
          <p:grpSpPr>
            <a:xfrm>
              <a:off x="5782042" y="2933182"/>
              <a:ext cx="702931" cy="1251876"/>
              <a:chOff x="6452734" y="1251752"/>
              <a:chExt cx="980579" cy="1697563"/>
            </a:xfrm>
          </p:grpSpPr>
          <p:sp>
            <p:nvSpPr>
              <p:cNvPr id="28" name="Freeform 37"/>
              <p:cNvSpPr>
                <a:spLocks/>
              </p:cNvSpPr>
              <p:nvPr/>
            </p:nvSpPr>
            <p:spPr bwMode="auto">
              <a:xfrm>
                <a:off x="6779594" y="1952041"/>
                <a:ext cx="329496" cy="997274"/>
              </a:xfrm>
              <a:custGeom>
                <a:avLst/>
                <a:gdLst>
                  <a:gd name="T0" fmla="*/ 186 w 375"/>
                  <a:gd name="T1" fmla="*/ 1135 h 1135"/>
                  <a:gd name="T2" fmla="*/ 0 w 375"/>
                  <a:gd name="T3" fmla="*/ 189 h 1135"/>
                  <a:gd name="T4" fmla="*/ 156 w 375"/>
                  <a:gd name="T5" fmla="*/ 0 h 1135"/>
                  <a:gd name="T6" fmla="*/ 375 w 375"/>
                  <a:gd name="T7" fmla="*/ 189 h 1135"/>
                  <a:gd name="T8" fmla="*/ 186 w 375"/>
                  <a:gd name="T9" fmla="*/ 1135 h 1135"/>
                </a:gdLst>
                <a:ahLst/>
                <a:cxnLst>
                  <a:cxn ang="0">
                    <a:pos x="T0" y="T1"/>
                  </a:cxn>
                  <a:cxn ang="0">
                    <a:pos x="T2" y="T3"/>
                  </a:cxn>
                  <a:cxn ang="0">
                    <a:pos x="T4" y="T5"/>
                  </a:cxn>
                  <a:cxn ang="0">
                    <a:pos x="T6" y="T7"/>
                  </a:cxn>
                  <a:cxn ang="0">
                    <a:pos x="T8" y="T9"/>
                  </a:cxn>
                </a:cxnLst>
                <a:rect l="0" t="0" r="r" b="b"/>
                <a:pathLst>
                  <a:path w="375" h="1135">
                    <a:moveTo>
                      <a:pt x="186" y="1135"/>
                    </a:moveTo>
                    <a:lnTo>
                      <a:pt x="0" y="189"/>
                    </a:lnTo>
                    <a:lnTo>
                      <a:pt x="156" y="0"/>
                    </a:lnTo>
                    <a:lnTo>
                      <a:pt x="375" y="189"/>
                    </a:lnTo>
                    <a:lnTo>
                      <a:pt x="186" y="1135"/>
                    </a:lnTo>
                    <a:close/>
                  </a:path>
                </a:pathLst>
              </a:custGeom>
              <a:solidFill>
                <a:srgbClr val="81DC6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 name="Oval 38"/>
              <p:cNvSpPr>
                <a:spLocks noChangeArrowheads="1"/>
              </p:cNvSpPr>
              <p:nvPr/>
            </p:nvSpPr>
            <p:spPr bwMode="auto">
              <a:xfrm>
                <a:off x="6452734" y="1251752"/>
                <a:ext cx="980579" cy="982337"/>
              </a:xfrm>
              <a:prstGeom prst="ellipse">
                <a:avLst/>
              </a:prstGeom>
              <a:solidFill>
                <a:srgbClr val="81DC6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Oval 39"/>
              <p:cNvSpPr>
                <a:spLocks noChangeArrowheads="1"/>
              </p:cNvSpPr>
              <p:nvPr/>
            </p:nvSpPr>
            <p:spPr bwMode="auto">
              <a:xfrm>
                <a:off x="6556415" y="1357191"/>
                <a:ext cx="773217" cy="771460"/>
              </a:xfrm>
              <a:prstGeom prst="ellipse">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TextBox 40"/>
              <p:cNvSpPr txBox="1"/>
              <p:nvPr/>
            </p:nvSpPr>
            <p:spPr>
              <a:xfrm>
                <a:off x="6576992" y="1341911"/>
                <a:ext cx="724915" cy="704819"/>
              </a:xfrm>
              <a:prstGeom prst="rect">
                <a:avLst/>
              </a:prstGeom>
              <a:noFill/>
            </p:spPr>
            <p:txBody>
              <a:bodyPr wrap="none" rtlCol="0">
                <a:spAutoFit/>
              </a:bodyPr>
              <a:lstStyle/>
              <a:p>
                <a:pPr algn="ctr"/>
                <a:r>
                  <a:rPr lang="en-US" sz="3200" dirty="0" smtClean="0">
                    <a:solidFill>
                      <a:srgbClr val="81DC63"/>
                    </a:solidFill>
                  </a:rPr>
                  <a:t>03</a:t>
                </a:r>
                <a:endParaRPr lang="en-US" sz="3200" dirty="0">
                  <a:solidFill>
                    <a:srgbClr val="81DC63"/>
                  </a:solidFill>
                </a:endParaRPr>
              </a:p>
            </p:txBody>
          </p:sp>
        </p:grpSp>
        <p:grpSp>
          <p:nvGrpSpPr>
            <p:cNvPr id="32" name="Group 41"/>
            <p:cNvGrpSpPr/>
            <p:nvPr/>
          </p:nvGrpSpPr>
          <p:grpSpPr>
            <a:xfrm>
              <a:off x="6399785" y="3737164"/>
              <a:ext cx="967183" cy="1711409"/>
              <a:chOff x="8092305" y="3319229"/>
              <a:chExt cx="1128194" cy="1951494"/>
            </a:xfrm>
          </p:grpSpPr>
          <p:sp>
            <p:nvSpPr>
              <p:cNvPr id="33" name="Freeform 49"/>
              <p:cNvSpPr>
                <a:spLocks/>
              </p:cNvSpPr>
              <p:nvPr/>
            </p:nvSpPr>
            <p:spPr bwMode="auto">
              <a:xfrm>
                <a:off x="8466612" y="4123199"/>
                <a:ext cx="379579" cy="1147524"/>
              </a:xfrm>
              <a:custGeom>
                <a:avLst/>
                <a:gdLst>
                  <a:gd name="T0" fmla="*/ 217 w 432"/>
                  <a:gd name="T1" fmla="*/ 1306 h 1306"/>
                  <a:gd name="T2" fmla="*/ 0 w 432"/>
                  <a:gd name="T3" fmla="*/ 218 h 1306"/>
                  <a:gd name="T4" fmla="*/ 179 w 432"/>
                  <a:gd name="T5" fmla="*/ 0 h 1306"/>
                  <a:gd name="T6" fmla="*/ 432 w 432"/>
                  <a:gd name="T7" fmla="*/ 218 h 1306"/>
                  <a:gd name="T8" fmla="*/ 217 w 432"/>
                  <a:gd name="T9" fmla="*/ 1306 h 1306"/>
                </a:gdLst>
                <a:ahLst/>
                <a:cxnLst>
                  <a:cxn ang="0">
                    <a:pos x="T0" y="T1"/>
                  </a:cxn>
                  <a:cxn ang="0">
                    <a:pos x="T2" y="T3"/>
                  </a:cxn>
                  <a:cxn ang="0">
                    <a:pos x="T4" y="T5"/>
                  </a:cxn>
                  <a:cxn ang="0">
                    <a:pos x="T6" y="T7"/>
                  </a:cxn>
                  <a:cxn ang="0">
                    <a:pos x="T8" y="T9"/>
                  </a:cxn>
                </a:cxnLst>
                <a:rect l="0" t="0" r="r" b="b"/>
                <a:pathLst>
                  <a:path w="432" h="1306">
                    <a:moveTo>
                      <a:pt x="217" y="1306"/>
                    </a:moveTo>
                    <a:lnTo>
                      <a:pt x="0" y="218"/>
                    </a:lnTo>
                    <a:lnTo>
                      <a:pt x="179" y="0"/>
                    </a:lnTo>
                    <a:lnTo>
                      <a:pt x="432" y="218"/>
                    </a:lnTo>
                    <a:lnTo>
                      <a:pt x="217" y="1306"/>
                    </a:lnTo>
                    <a:close/>
                  </a:path>
                </a:pathLst>
              </a:custGeom>
              <a:solidFill>
                <a:srgbClr val="F9A71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50"/>
              <p:cNvSpPr>
                <a:spLocks noChangeArrowheads="1"/>
              </p:cNvSpPr>
              <p:nvPr/>
            </p:nvSpPr>
            <p:spPr bwMode="auto">
              <a:xfrm>
                <a:off x="8092305" y="3319229"/>
                <a:ext cx="1128194" cy="1128194"/>
              </a:xfrm>
              <a:prstGeom prst="ellipse">
                <a:avLst/>
              </a:prstGeom>
              <a:solidFill>
                <a:srgbClr val="F9A71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51"/>
              <p:cNvSpPr>
                <a:spLocks noChangeArrowheads="1"/>
              </p:cNvSpPr>
              <p:nvPr/>
            </p:nvSpPr>
            <p:spPr bwMode="auto">
              <a:xfrm>
                <a:off x="8212680" y="3439605"/>
                <a:ext cx="887442" cy="887442"/>
              </a:xfrm>
              <a:prstGeom prst="ellipse">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TextBox 45"/>
              <p:cNvSpPr txBox="1"/>
              <p:nvPr/>
            </p:nvSpPr>
            <p:spPr>
              <a:xfrm>
                <a:off x="8263576" y="3537057"/>
                <a:ext cx="761409" cy="737002"/>
              </a:xfrm>
              <a:prstGeom prst="rect">
                <a:avLst/>
              </a:prstGeom>
              <a:noFill/>
            </p:spPr>
            <p:txBody>
              <a:bodyPr wrap="none" rtlCol="0">
                <a:spAutoFit/>
              </a:bodyPr>
              <a:lstStyle/>
              <a:p>
                <a:pPr algn="ctr"/>
                <a:r>
                  <a:rPr lang="en-US" sz="3600" dirty="0" smtClean="0">
                    <a:solidFill>
                      <a:srgbClr val="F9A71F"/>
                    </a:solidFill>
                  </a:rPr>
                  <a:t>04</a:t>
                </a:r>
                <a:endParaRPr lang="en-US" sz="3600" dirty="0">
                  <a:solidFill>
                    <a:srgbClr val="F9A71F"/>
                  </a:solidFill>
                </a:endParaRPr>
              </a:p>
            </p:txBody>
          </p:sp>
        </p:grpSp>
        <p:grpSp>
          <p:nvGrpSpPr>
            <p:cNvPr id="37" name="Group 46"/>
            <p:cNvGrpSpPr/>
            <p:nvPr/>
          </p:nvGrpSpPr>
          <p:grpSpPr>
            <a:xfrm>
              <a:off x="7637122" y="3662392"/>
              <a:ext cx="1171528" cy="2026266"/>
              <a:chOff x="9756244" y="2943164"/>
              <a:chExt cx="1377731" cy="2382914"/>
            </a:xfrm>
          </p:grpSpPr>
          <p:sp>
            <p:nvSpPr>
              <p:cNvPr id="38" name="Freeform 42"/>
              <p:cNvSpPr>
                <a:spLocks/>
              </p:cNvSpPr>
              <p:nvPr/>
            </p:nvSpPr>
            <p:spPr bwMode="auto">
              <a:xfrm>
                <a:off x="10211387" y="3925501"/>
                <a:ext cx="464808" cy="1400577"/>
              </a:xfrm>
              <a:custGeom>
                <a:avLst/>
                <a:gdLst>
                  <a:gd name="T0" fmla="*/ 265 w 529"/>
                  <a:gd name="T1" fmla="*/ 1594 h 1594"/>
                  <a:gd name="T2" fmla="*/ 0 w 529"/>
                  <a:gd name="T3" fmla="*/ 265 h 1594"/>
                  <a:gd name="T4" fmla="*/ 220 w 529"/>
                  <a:gd name="T5" fmla="*/ 0 h 1594"/>
                  <a:gd name="T6" fmla="*/ 529 w 529"/>
                  <a:gd name="T7" fmla="*/ 265 h 1594"/>
                  <a:gd name="T8" fmla="*/ 265 w 529"/>
                  <a:gd name="T9" fmla="*/ 1594 h 1594"/>
                </a:gdLst>
                <a:ahLst/>
                <a:cxnLst>
                  <a:cxn ang="0">
                    <a:pos x="T0" y="T1"/>
                  </a:cxn>
                  <a:cxn ang="0">
                    <a:pos x="T2" y="T3"/>
                  </a:cxn>
                  <a:cxn ang="0">
                    <a:pos x="T4" y="T5"/>
                  </a:cxn>
                  <a:cxn ang="0">
                    <a:pos x="T6" y="T7"/>
                  </a:cxn>
                  <a:cxn ang="0">
                    <a:pos x="T8" y="T9"/>
                  </a:cxn>
                </a:cxnLst>
                <a:rect l="0" t="0" r="r" b="b"/>
                <a:pathLst>
                  <a:path w="529" h="1594">
                    <a:moveTo>
                      <a:pt x="265" y="1594"/>
                    </a:moveTo>
                    <a:lnTo>
                      <a:pt x="0" y="265"/>
                    </a:lnTo>
                    <a:lnTo>
                      <a:pt x="220" y="0"/>
                    </a:lnTo>
                    <a:lnTo>
                      <a:pt x="529" y="265"/>
                    </a:lnTo>
                    <a:lnTo>
                      <a:pt x="265" y="1594"/>
                    </a:lnTo>
                    <a:close/>
                  </a:path>
                </a:pathLst>
              </a:custGeom>
              <a:solidFill>
                <a:srgbClr val="FA415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9" name="Oval 43"/>
              <p:cNvSpPr>
                <a:spLocks noChangeArrowheads="1"/>
              </p:cNvSpPr>
              <p:nvPr/>
            </p:nvSpPr>
            <p:spPr bwMode="auto">
              <a:xfrm>
                <a:off x="9756244" y="2943164"/>
                <a:ext cx="1377731" cy="1377731"/>
              </a:xfrm>
              <a:prstGeom prst="ellipse">
                <a:avLst/>
              </a:prstGeom>
              <a:solidFill>
                <a:srgbClr val="FA415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Oval 44"/>
              <p:cNvSpPr>
                <a:spLocks noChangeArrowheads="1"/>
              </p:cNvSpPr>
              <p:nvPr/>
            </p:nvSpPr>
            <p:spPr bwMode="auto">
              <a:xfrm>
                <a:off x="9901224" y="3088142"/>
                <a:ext cx="1085139" cy="1085140"/>
              </a:xfrm>
              <a:prstGeom prst="ellipse">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TextBox 50"/>
              <p:cNvSpPr txBox="1"/>
              <p:nvPr/>
            </p:nvSpPr>
            <p:spPr>
              <a:xfrm>
                <a:off x="9990435" y="3192298"/>
                <a:ext cx="888283" cy="904872"/>
              </a:xfrm>
              <a:prstGeom prst="rect">
                <a:avLst/>
              </a:prstGeom>
              <a:noFill/>
            </p:spPr>
            <p:txBody>
              <a:bodyPr wrap="none" rtlCol="0">
                <a:spAutoFit/>
              </a:bodyPr>
              <a:lstStyle/>
              <a:p>
                <a:pPr algn="ctr"/>
                <a:r>
                  <a:rPr lang="en-US" sz="4400" dirty="0" smtClean="0">
                    <a:solidFill>
                      <a:srgbClr val="FA4151"/>
                    </a:solidFill>
                  </a:rPr>
                  <a:t>05</a:t>
                </a:r>
                <a:endParaRPr lang="en-US" sz="4400" dirty="0">
                  <a:solidFill>
                    <a:srgbClr val="FA4151"/>
                  </a:solidFill>
                </a:endParaRPr>
              </a:p>
            </p:txBody>
          </p:sp>
        </p:grpSp>
      </p:grpSp>
      <p:grpSp>
        <p:nvGrpSpPr>
          <p:cNvPr id="82" name="群組 81"/>
          <p:cNvGrpSpPr/>
          <p:nvPr/>
        </p:nvGrpSpPr>
        <p:grpSpPr>
          <a:xfrm>
            <a:off x="299915" y="2267118"/>
            <a:ext cx="6032400" cy="3863133"/>
            <a:chOff x="224965" y="1899863"/>
            <a:chExt cx="6032400" cy="3863133"/>
          </a:xfrm>
        </p:grpSpPr>
        <p:grpSp>
          <p:nvGrpSpPr>
            <p:cNvPr id="56" name="群組 55"/>
            <p:cNvGrpSpPr/>
            <p:nvPr/>
          </p:nvGrpSpPr>
          <p:grpSpPr>
            <a:xfrm>
              <a:off x="226776" y="1899863"/>
              <a:ext cx="432000" cy="432000"/>
              <a:chOff x="504091" y="1899863"/>
              <a:chExt cx="432000" cy="432000"/>
            </a:xfrm>
          </p:grpSpPr>
          <p:sp>
            <p:nvSpPr>
              <p:cNvPr id="54" name="橢圓 53"/>
              <p:cNvSpPr/>
              <p:nvPr/>
            </p:nvSpPr>
            <p:spPr>
              <a:xfrm>
                <a:off x="504091" y="1899863"/>
                <a:ext cx="432000" cy="432000"/>
              </a:xfrm>
              <a:prstGeom prst="ellipse">
                <a:avLst/>
              </a:prstGeom>
              <a:solidFill>
                <a:srgbClr val="2C6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54"/>
              <p:cNvSpPr/>
              <p:nvPr/>
            </p:nvSpPr>
            <p:spPr>
              <a:xfrm>
                <a:off x="540091" y="1935863"/>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C6B5A"/>
                    </a:solidFill>
                  </a:rPr>
                  <a:t>1</a:t>
                </a:r>
                <a:endParaRPr lang="zh-TW" altLang="en-US" dirty="0">
                  <a:solidFill>
                    <a:srgbClr val="2C6B5A"/>
                  </a:solidFill>
                </a:endParaRPr>
              </a:p>
            </p:txBody>
          </p:sp>
        </p:grpSp>
        <p:sp>
          <p:nvSpPr>
            <p:cNvPr id="57" name="文字方塊 56"/>
            <p:cNvSpPr txBox="1"/>
            <p:nvPr/>
          </p:nvSpPr>
          <p:spPr>
            <a:xfrm>
              <a:off x="712257" y="1915808"/>
              <a:ext cx="5545108" cy="430887"/>
            </a:xfrm>
            <a:prstGeom prst="rect">
              <a:avLst/>
            </a:prstGeom>
            <a:noFill/>
          </p:spPr>
          <p:txBody>
            <a:bodyPr wrap="none" rtlCol="0">
              <a:spAutoFit/>
            </a:bodyPr>
            <a:lstStyle/>
            <a:p>
              <a:r>
                <a:rPr lang="zh-TW" altLang="en-US" sz="2200" b="1" dirty="0">
                  <a:latin typeface="微軟正黑體" panose="020B0604030504040204" pitchFamily="34" charset="-120"/>
                  <a:ea typeface="微軟正黑體" panose="020B0604030504040204" pitchFamily="34" charset="-120"/>
                </a:rPr>
                <a:t>將在開放平台所下載的資料</a:t>
              </a:r>
              <a:r>
                <a:rPr lang="zh-TW" altLang="en-US" sz="2200" b="1" dirty="0" smtClean="0">
                  <a:latin typeface="微軟正黑體" panose="020B0604030504040204" pitchFamily="34" charset="-120"/>
                  <a:ea typeface="微軟正黑體" panose="020B0604030504040204" pitchFamily="34" charset="-120"/>
                </a:rPr>
                <a:t>集做統計</a:t>
              </a:r>
              <a:r>
                <a:rPr lang="zh-TW" altLang="en-US" sz="2200" b="1" dirty="0">
                  <a:latin typeface="微軟正黑體" panose="020B0604030504040204" pitchFamily="34" charset="-120"/>
                  <a:ea typeface="微軟正黑體" panose="020B0604030504040204" pitchFamily="34" charset="-120"/>
                </a:rPr>
                <a:t>與整合</a:t>
              </a:r>
            </a:p>
          </p:txBody>
        </p:sp>
        <p:grpSp>
          <p:nvGrpSpPr>
            <p:cNvPr id="58" name="群組 57"/>
            <p:cNvGrpSpPr/>
            <p:nvPr/>
          </p:nvGrpSpPr>
          <p:grpSpPr>
            <a:xfrm>
              <a:off x="225530" y="2596898"/>
              <a:ext cx="432000" cy="432000"/>
              <a:chOff x="504091" y="1899863"/>
              <a:chExt cx="432000" cy="432000"/>
            </a:xfrm>
          </p:grpSpPr>
          <p:sp>
            <p:nvSpPr>
              <p:cNvPr id="59" name="橢圓 58"/>
              <p:cNvSpPr/>
              <p:nvPr/>
            </p:nvSpPr>
            <p:spPr>
              <a:xfrm>
                <a:off x="504091" y="1899863"/>
                <a:ext cx="432000" cy="432000"/>
              </a:xfrm>
              <a:prstGeom prst="ellipse">
                <a:avLst/>
              </a:prstGeom>
              <a:solidFill>
                <a:srgbClr val="25C8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橢圓 59"/>
              <p:cNvSpPr/>
              <p:nvPr/>
            </p:nvSpPr>
            <p:spPr>
              <a:xfrm>
                <a:off x="540091" y="1935863"/>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25C8B6"/>
                    </a:solidFill>
                  </a:rPr>
                  <a:t>2</a:t>
                </a:r>
                <a:endParaRPr lang="zh-TW" altLang="en-US" dirty="0">
                  <a:solidFill>
                    <a:srgbClr val="25C8B6"/>
                  </a:solidFill>
                </a:endParaRPr>
              </a:p>
            </p:txBody>
          </p:sp>
        </p:grpSp>
        <p:sp>
          <p:nvSpPr>
            <p:cNvPr id="61" name="文字方塊 60"/>
            <p:cNvSpPr txBox="1"/>
            <p:nvPr/>
          </p:nvSpPr>
          <p:spPr>
            <a:xfrm>
              <a:off x="712257" y="2616667"/>
              <a:ext cx="2441694" cy="430887"/>
            </a:xfrm>
            <a:prstGeom prst="rect">
              <a:avLst/>
            </a:prstGeom>
            <a:noFill/>
          </p:spPr>
          <p:txBody>
            <a:bodyPr wrap="none" rtlCol="0">
              <a:spAutoFit/>
            </a:bodyPr>
            <a:lstStyle/>
            <a:p>
              <a:r>
                <a:rPr lang="zh-TW" altLang="en-US" sz="2200" b="1" dirty="0" smtClean="0">
                  <a:latin typeface="微軟正黑體" panose="020B0604030504040204" pitchFamily="34" charset="-120"/>
                  <a:ea typeface="微軟正黑體" panose="020B0604030504040204" pitchFamily="34" charset="-120"/>
                </a:rPr>
                <a:t>將資料集做前處理</a:t>
              </a:r>
              <a:endParaRPr lang="zh-TW" altLang="en-US" sz="2200" b="1" dirty="0">
                <a:latin typeface="微軟正黑體" panose="020B0604030504040204" pitchFamily="34" charset="-120"/>
                <a:ea typeface="微軟正黑體" panose="020B0604030504040204" pitchFamily="34" charset="-120"/>
              </a:endParaRPr>
            </a:p>
          </p:txBody>
        </p:sp>
        <p:grpSp>
          <p:nvGrpSpPr>
            <p:cNvPr id="62" name="群組 61"/>
            <p:cNvGrpSpPr/>
            <p:nvPr/>
          </p:nvGrpSpPr>
          <p:grpSpPr>
            <a:xfrm>
              <a:off x="237890" y="3372406"/>
              <a:ext cx="432000" cy="432000"/>
              <a:chOff x="513422" y="1955849"/>
              <a:chExt cx="432000" cy="432000"/>
            </a:xfrm>
          </p:grpSpPr>
          <p:sp>
            <p:nvSpPr>
              <p:cNvPr id="63" name="橢圓 62"/>
              <p:cNvSpPr/>
              <p:nvPr/>
            </p:nvSpPr>
            <p:spPr>
              <a:xfrm>
                <a:off x="513422" y="1955849"/>
                <a:ext cx="432000" cy="432000"/>
              </a:xfrm>
              <a:prstGeom prst="ellipse">
                <a:avLst/>
              </a:prstGeom>
              <a:solidFill>
                <a:srgbClr val="81D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p:cNvSpPr/>
              <p:nvPr/>
            </p:nvSpPr>
            <p:spPr>
              <a:xfrm>
                <a:off x="549422" y="1991849"/>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81DC63"/>
                    </a:solidFill>
                  </a:rPr>
                  <a:t>3</a:t>
                </a:r>
                <a:endParaRPr lang="zh-TW" altLang="en-US" dirty="0">
                  <a:solidFill>
                    <a:srgbClr val="81DC63"/>
                  </a:solidFill>
                </a:endParaRPr>
              </a:p>
            </p:txBody>
          </p:sp>
        </p:grpSp>
        <p:sp>
          <p:nvSpPr>
            <p:cNvPr id="65" name="文字方塊 64"/>
            <p:cNvSpPr txBox="1"/>
            <p:nvPr/>
          </p:nvSpPr>
          <p:spPr>
            <a:xfrm>
              <a:off x="715286" y="3373362"/>
              <a:ext cx="4134465" cy="769441"/>
            </a:xfrm>
            <a:prstGeom prst="rect">
              <a:avLst/>
            </a:prstGeom>
            <a:noFill/>
          </p:spPr>
          <p:txBody>
            <a:bodyPr wrap="none" rtlCol="0">
              <a:spAutoFit/>
            </a:bodyPr>
            <a:lstStyle/>
            <a:p>
              <a:r>
                <a:rPr lang="zh-TW" altLang="en-US" sz="2200" b="1" dirty="0">
                  <a:latin typeface="微軟正黑體" panose="020B0604030504040204" pitchFamily="34" charset="-120"/>
                  <a:ea typeface="微軟正黑體" panose="020B0604030504040204" pitchFamily="34" charset="-120"/>
                </a:rPr>
                <a:t>將整理出來之資訊進行關聯</a:t>
              </a:r>
              <a:r>
                <a:rPr lang="zh-TW" altLang="en-US" sz="2200" b="1" dirty="0" smtClean="0">
                  <a:latin typeface="微軟正黑體" panose="020B0604030504040204" pitchFamily="34" charset="-120"/>
                  <a:ea typeface="微軟正黑體" panose="020B0604030504040204" pitchFamily="34" charset="-120"/>
                </a:rPr>
                <a:t>分析</a:t>
              </a:r>
              <a:endParaRPr lang="en-US" altLang="zh-TW" sz="2200" b="1" dirty="0" smtClean="0">
                <a:latin typeface="微軟正黑體" panose="020B0604030504040204" pitchFamily="34" charset="-120"/>
                <a:ea typeface="微軟正黑體" panose="020B0604030504040204" pitchFamily="34" charset="-120"/>
              </a:endParaRPr>
            </a:p>
            <a:p>
              <a:r>
                <a:rPr lang="zh-TW" altLang="en-US" sz="2200" b="1" dirty="0" smtClean="0">
                  <a:latin typeface="微軟正黑體" panose="020B0604030504040204" pitchFamily="34" charset="-120"/>
                  <a:ea typeface="微軟正黑體" panose="020B0604030504040204" pitchFamily="34" charset="-120"/>
                </a:rPr>
                <a:t>找出</a:t>
              </a:r>
              <a:r>
                <a:rPr lang="zh-TW" altLang="en-US" sz="2200" b="1" dirty="0">
                  <a:latin typeface="微軟正黑體" panose="020B0604030504040204" pitchFamily="34" charset="-120"/>
                  <a:ea typeface="微軟正黑體" panose="020B0604030504040204" pitchFamily="34" charset="-120"/>
                </a:rPr>
                <a:t>其關聯性</a:t>
              </a:r>
            </a:p>
          </p:txBody>
        </p:sp>
        <p:grpSp>
          <p:nvGrpSpPr>
            <p:cNvPr id="74" name="群組 73"/>
            <p:cNvGrpSpPr/>
            <p:nvPr/>
          </p:nvGrpSpPr>
          <p:grpSpPr>
            <a:xfrm>
              <a:off x="224965" y="4506302"/>
              <a:ext cx="432000" cy="432000"/>
              <a:chOff x="504091" y="2347734"/>
              <a:chExt cx="432000" cy="432000"/>
            </a:xfrm>
          </p:grpSpPr>
          <p:sp>
            <p:nvSpPr>
              <p:cNvPr id="75" name="橢圓 74"/>
              <p:cNvSpPr/>
              <p:nvPr/>
            </p:nvSpPr>
            <p:spPr>
              <a:xfrm>
                <a:off x="504091" y="2347734"/>
                <a:ext cx="432000" cy="432000"/>
              </a:xfrm>
              <a:prstGeom prst="ellipse">
                <a:avLst/>
              </a:prstGeom>
              <a:solidFill>
                <a:srgbClr val="F9A7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橢圓 75"/>
              <p:cNvSpPr/>
              <p:nvPr/>
            </p:nvSpPr>
            <p:spPr>
              <a:xfrm>
                <a:off x="540091" y="2383734"/>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9A71F"/>
                    </a:solidFill>
                  </a:rPr>
                  <a:t>4</a:t>
                </a:r>
                <a:endParaRPr lang="zh-TW" altLang="en-US" dirty="0">
                  <a:solidFill>
                    <a:srgbClr val="F9A71F"/>
                  </a:solidFill>
                </a:endParaRPr>
              </a:p>
            </p:txBody>
          </p:sp>
        </p:grpSp>
        <p:sp>
          <p:nvSpPr>
            <p:cNvPr id="77" name="文字方塊 76"/>
            <p:cNvSpPr txBox="1"/>
            <p:nvPr/>
          </p:nvSpPr>
          <p:spPr>
            <a:xfrm>
              <a:off x="704197" y="4520416"/>
              <a:ext cx="2723823" cy="430887"/>
            </a:xfrm>
            <a:prstGeom prst="rect">
              <a:avLst/>
            </a:prstGeom>
            <a:noFill/>
          </p:spPr>
          <p:txBody>
            <a:bodyPr wrap="none" rtlCol="0">
              <a:spAutoFit/>
            </a:bodyPr>
            <a:lstStyle/>
            <a:p>
              <a:r>
                <a:rPr lang="zh-TW" altLang="en-US" sz="2200" b="1" dirty="0">
                  <a:latin typeface="微軟正黑體" panose="020B0604030504040204" pitchFamily="34" charset="-120"/>
                  <a:ea typeface="微軟正黑體" panose="020B0604030504040204" pitchFamily="34" charset="-120"/>
                </a:rPr>
                <a:t>建立地區犯罪分布圖</a:t>
              </a:r>
            </a:p>
          </p:txBody>
        </p:sp>
        <p:grpSp>
          <p:nvGrpSpPr>
            <p:cNvPr id="78" name="群組 77"/>
            <p:cNvGrpSpPr/>
            <p:nvPr/>
          </p:nvGrpSpPr>
          <p:grpSpPr>
            <a:xfrm>
              <a:off x="224965" y="5308668"/>
              <a:ext cx="432000" cy="432000"/>
              <a:chOff x="504091" y="2553006"/>
              <a:chExt cx="432000" cy="432000"/>
            </a:xfrm>
          </p:grpSpPr>
          <p:sp>
            <p:nvSpPr>
              <p:cNvPr id="79" name="橢圓 78"/>
              <p:cNvSpPr/>
              <p:nvPr/>
            </p:nvSpPr>
            <p:spPr>
              <a:xfrm>
                <a:off x="504091" y="2553006"/>
                <a:ext cx="432000" cy="432000"/>
              </a:xfrm>
              <a:prstGeom prst="ellipse">
                <a:avLst/>
              </a:prstGeom>
              <a:solidFill>
                <a:srgbClr val="FA41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橢圓 79"/>
              <p:cNvSpPr/>
              <p:nvPr/>
            </p:nvSpPr>
            <p:spPr>
              <a:xfrm>
                <a:off x="540091" y="2589006"/>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FA4151"/>
                    </a:solidFill>
                  </a:rPr>
                  <a:t>5</a:t>
                </a:r>
                <a:endParaRPr lang="zh-TW" altLang="en-US" dirty="0">
                  <a:solidFill>
                    <a:srgbClr val="FA4151"/>
                  </a:solidFill>
                </a:endParaRPr>
              </a:p>
            </p:txBody>
          </p:sp>
        </p:grpSp>
        <p:sp>
          <p:nvSpPr>
            <p:cNvPr id="81" name="文字方塊 80"/>
            <p:cNvSpPr txBox="1"/>
            <p:nvPr/>
          </p:nvSpPr>
          <p:spPr>
            <a:xfrm>
              <a:off x="704197" y="5332109"/>
              <a:ext cx="2723823" cy="430887"/>
            </a:xfrm>
            <a:prstGeom prst="rect">
              <a:avLst/>
            </a:prstGeom>
            <a:noFill/>
          </p:spPr>
          <p:txBody>
            <a:bodyPr wrap="none" rtlCol="0">
              <a:spAutoFit/>
            </a:bodyPr>
            <a:lstStyle/>
            <a:p>
              <a:r>
                <a:rPr lang="zh-TW" altLang="en-US" sz="2200" b="1" dirty="0">
                  <a:latin typeface="微軟正黑體" panose="020B0604030504040204" pitchFamily="34" charset="-120"/>
                  <a:ea typeface="微軟正黑體" panose="020B0604030504040204" pitchFamily="34" charset="-120"/>
                </a:rPr>
                <a:t>將</a:t>
              </a:r>
              <a:r>
                <a:rPr lang="zh-TW" altLang="en-US" sz="2200" b="1" dirty="0" smtClean="0">
                  <a:latin typeface="微軟正黑體" panose="020B0604030504040204" pitchFamily="34" charset="-120"/>
                  <a:ea typeface="微軟正黑體" panose="020B0604030504040204" pitchFamily="34" charset="-120"/>
                </a:rPr>
                <a:t>犯罪</a:t>
              </a:r>
              <a:r>
                <a:rPr lang="zh-TW" altLang="en-US" sz="2200" b="1" dirty="0">
                  <a:latin typeface="微軟正黑體" panose="020B0604030504040204" pitchFamily="34" charset="-120"/>
                  <a:ea typeface="微軟正黑體" panose="020B0604030504040204" pitchFamily="34" charset="-120"/>
                </a:rPr>
                <a:t>分布圖視覺化</a:t>
              </a:r>
            </a:p>
          </p:txBody>
        </p:sp>
      </p:grpSp>
      <p:sp>
        <p:nvSpPr>
          <p:cNvPr id="66" name="文字方塊 65"/>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04</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0687964"/>
      </p:ext>
    </p:extLst>
  </p:cSld>
  <p:clrMapOvr>
    <a:masterClrMapping/>
  </p:clrMapOvr>
  <p:transition spd="slow" advClick="0" advTm="0">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TWO</a:t>
            </a:r>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資料介紹與處理</a:t>
            </a:r>
          </a:p>
        </p:txBody>
      </p:sp>
      <p:sp>
        <p:nvSpPr>
          <p:cNvPr id="9" name="矩形 8"/>
          <p:cNvSpPr/>
          <p:nvPr/>
        </p:nvSpPr>
        <p:spPr>
          <a:xfrm>
            <a:off x="535819" y="1646197"/>
            <a:ext cx="2646878"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綜合所得收入資料</a:t>
            </a:r>
          </a:p>
        </p:txBody>
      </p:sp>
      <p:grpSp>
        <p:nvGrpSpPr>
          <p:cNvPr id="4" name="群組 3"/>
          <p:cNvGrpSpPr/>
          <p:nvPr/>
        </p:nvGrpSpPr>
        <p:grpSpPr>
          <a:xfrm>
            <a:off x="103819" y="1288092"/>
            <a:ext cx="432000" cy="432000"/>
            <a:chOff x="301726" y="2267118"/>
            <a:chExt cx="432000" cy="432000"/>
          </a:xfrm>
        </p:grpSpPr>
        <p:sp>
          <p:nvSpPr>
            <p:cNvPr id="21" name="橢圓 20"/>
            <p:cNvSpPr/>
            <p:nvPr/>
          </p:nvSpPr>
          <p:spPr>
            <a:xfrm>
              <a:off x="301726" y="2267118"/>
              <a:ext cx="432000" cy="432000"/>
            </a:xfrm>
            <a:prstGeom prst="ellipse">
              <a:avLst/>
            </a:prstGeom>
            <a:solidFill>
              <a:srgbClr val="2C6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337726" y="2303118"/>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C6B5A"/>
                  </a:solidFill>
                </a:rPr>
                <a:t>1</a:t>
              </a:r>
              <a:endParaRPr lang="zh-TW" altLang="en-US" dirty="0">
                <a:solidFill>
                  <a:srgbClr val="2C6B5A"/>
                </a:solidFill>
              </a:endParaRPr>
            </a:p>
          </p:txBody>
        </p:sp>
      </p:grpSp>
      <p:grpSp>
        <p:nvGrpSpPr>
          <p:cNvPr id="26" name="群組 25"/>
          <p:cNvGrpSpPr/>
          <p:nvPr/>
        </p:nvGrpSpPr>
        <p:grpSpPr>
          <a:xfrm>
            <a:off x="115942" y="2280829"/>
            <a:ext cx="4748853" cy="3711354"/>
            <a:chOff x="535819" y="2280829"/>
            <a:chExt cx="4748853" cy="3711354"/>
          </a:xfrm>
        </p:grpSpPr>
        <p:grpSp>
          <p:nvGrpSpPr>
            <p:cNvPr id="8" name="群組 7"/>
            <p:cNvGrpSpPr/>
            <p:nvPr/>
          </p:nvGrpSpPr>
          <p:grpSpPr>
            <a:xfrm>
              <a:off x="535819" y="2280829"/>
              <a:ext cx="4748853" cy="3711354"/>
              <a:chOff x="1541111" y="2049919"/>
              <a:chExt cx="4748853" cy="3711354"/>
            </a:xfrm>
          </p:grpSpPr>
          <p:pic>
            <p:nvPicPr>
              <p:cNvPr id="2050" name="Picture 2" descr="https://lh4.googleusercontent.com/JhXHb84aDb-Z1sEOy8qLEyA7axwTVSGxaQxPSa3vXlQgehLC3fQLf1uMUJMLibdHDjUyHRxLIyqZy_e1shCkwns_CgAfbx8YD0iRfIF3paXpiDyAic8JWd7my-RrdHCiHScJZixX"/>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645" t="15993" r="73698" b="75998"/>
              <a:stretch/>
            </p:blipFill>
            <p:spPr bwMode="auto">
              <a:xfrm>
                <a:off x="1541111" y="2049919"/>
                <a:ext cx="4748853" cy="90535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s://lh4.googleusercontent.com/JhXHb84aDb-Z1sEOy8qLEyA7axwTVSGxaQxPSa3vXlQgehLC3fQLf1uMUJMLibdHDjUyHRxLIyqZy_e1shCkwns_CgAfbx8YD0iRfIF3paXpiDyAic8JWd7my-RrdHCiHScJZixX"/>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6295" t="15955" r="49949" b="75692"/>
              <a:stretch/>
            </p:blipFill>
            <p:spPr bwMode="auto">
              <a:xfrm>
                <a:off x="1541111" y="2955275"/>
                <a:ext cx="4748853" cy="94032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lh4.googleusercontent.com/JhXHb84aDb-Z1sEOy8qLEyA7axwTVSGxaQxPSa3vXlQgehLC3fQLf1uMUJMLibdHDjUyHRxLIyqZy_e1shCkwns_CgAfbx8YD0iRfIF3paXpiDyAic8JWd7my-RrdHCiHScJZixX"/>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50048" t="15952" r="26274" b="75692"/>
              <a:stretch/>
            </p:blipFill>
            <p:spPr bwMode="auto">
              <a:xfrm>
                <a:off x="1541111" y="3881301"/>
                <a:ext cx="4748853" cy="94366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lh4.googleusercontent.com/JhXHb84aDb-Z1sEOy8qLEyA7axwTVSGxaQxPSa3vXlQgehLC3fQLf1uMUJMLibdHDjUyHRxLIyqZy_e1shCkwns_CgAfbx8YD0iRfIF3paXpiDyAic8JWd7my-RrdHCiHScJZixX"/>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73751" t="16028" r="10512" b="75692"/>
              <a:stretch/>
            </p:blipFill>
            <p:spPr bwMode="auto">
              <a:xfrm>
                <a:off x="1541111" y="4821628"/>
                <a:ext cx="3171566" cy="9396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群組 24"/>
            <p:cNvGrpSpPr/>
            <p:nvPr/>
          </p:nvGrpSpPr>
          <p:grpSpPr>
            <a:xfrm>
              <a:off x="545791" y="2525430"/>
              <a:ext cx="4735167" cy="3194426"/>
              <a:chOff x="545791" y="2525430"/>
              <a:chExt cx="4735167" cy="3194426"/>
            </a:xfrm>
          </p:grpSpPr>
          <p:sp>
            <p:nvSpPr>
              <p:cNvPr id="11" name="矩形 10"/>
              <p:cNvSpPr/>
              <p:nvPr/>
            </p:nvSpPr>
            <p:spPr>
              <a:xfrm>
                <a:off x="545791" y="2525430"/>
                <a:ext cx="4728908" cy="382468"/>
              </a:xfrm>
              <a:prstGeom prst="rect">
                <a:avLst/>
              </a:prstGeom>
              <a:solidFill>
                <a:srgbClr val="FA415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p:cNvSpPr/>
              <p:nvPr/>
            </p:nvSpPr>
            <p:spPr>
              <a:xfrm>
                <a:off x="552050" y="3451456"/>
                <a:ext cx="4728908" cy="382468"/>
              </a:xfrm>
              <a:prstGeom prst="rect">
                <a:avLst/>
              </a:prstGeom>
              <a:solidFill>
                <a:srgbClr val="FA415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545791" y="4398291"/>
                <a:ext cx="4728908" cy="382468"/>
              </a:xfrm>
              <a:prstGeom prst="rect">
                <a:avLst/>
              </a:prstGeom>
              <a:solidFill>
                <a:srgbClr val="FA415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545791" y="5337388"/>
                <a:ext cx="3161594" cy="382468"/>
              </a:xfrm>
              <a:prstGeom prst="rect">
                <a:avLst/>
              </a:prstGeom>
              <a:solidFill>
                <a:srgbClr val="FA415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1" name="群組 30"/>
          <p:cNvGrpSpPr/>
          <p:nvPr/>
        </p:nvGrpSpPr>
        <p:grpSpPr>
          <a:xfrm>
            <a:off x="5066522" y="1684092"/>
            <a:ext cx="3911223" cy="4882963"/>
            <a:chOff x="5066522" y="1684092"/>
            <a:chExt cx="3911223" cy="4882963"/>
          </a:xfrm>
        </p:grpSpPr>
        <p:sp>
          <p:nvSpPr>
            <p:cNvPr id="33" name="圓角矩形 32">
              <a:extLst>
                <a:ext uri="{FF2B5EF4-FFF2-40B4-BE49-F238E27FC236}">
                  <a16:creationId xmlns:a16="http://schemas.microsoft.com/office/drawing/2014/main" id="{2C17EA2F-CD2D-4B7B-8833-ECADA74568E8}"/>
                </a:ext>
              </a:extLst>
            </p:cNvPr>
            <p:cNvSpPr/>
            <p:nvPr/>
          </p:nvSpPr>
          <p:spPr>
            <a:xfrm>
              <a:off x="5066522" y="1684092"/>
              <a:ext cx="3911223" cy="4882963"/>
            </a:xfrm>
            <a:prstGeom prst="roundRect">
              <a:avLst/>
            </a:prstGeom>
            <a:solidFill>
              <a:srgbClr val="2C6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0" name="文字方塊 29"/>
            <p:cNvSpPr txBox="1"/>
            <p:nvPr/>
          </p:nvSpPr>
          <p:spPr>
            <a:xfrm flipH="1">
              <a:off x="5364054" y="1734963"/>
              <a:ext cx="3519337" cy="4832092"/>
            </a:xfrm>
            <a:prstGeom prst="rect">
              <a:avLst/>
            </a:prstGeom>
            <a:noFill/>
          </p:spPr>
          <p:txBody>
            <a:bodyPr wrap="square" rtlCol="0">
              <a:spAutoFit/>
            </a:bodyPr>
            <a:lstStyle/>
            <a:p>
              <a:pPr>
                <a:lnSpc>
                  <a:spcPct val="200000"/>
                </a:lnSpc>
              </a:pPr>
              <a:r>
                <a:rPr lang="zh-TW" altLang="en-US" sz="2200" b="1" dirty="0">
                  <a:solidFill>
                    <a:schemeClr val="bg1"/>
                  </a:solidFill>
                  <a:latin typeface="微軟正黑體" panose="020B0604030504040204" pitchFamily="34" charset="-120"/>
                  <a:ea typeface="微軟正黑體" panose="020B0604030504040204" pitchFamily="34" charset="-120"/>
                </a:rPr>
                <a:t>自政府資料開放平台網站中，蒐集到了全台地區的綜合所得收入資料，內容包含了縣市區域、納稅單位、綜合所得總額、平均數、中位數、四分位數、標準差及變異係數。</a:t>
              </a:r>
              <a:endParaRPr lang="en-US" altLang="zh-TW" sz="2200" b="1" dirty="0">
                <a:solidFill>
                  <a:schemeClr val="bg1"/>
                </a:solidFill>
                <a:latin typeface="微軟正黑體" panose="020B0604030504040204" pitchFamily="34" charset="-120"/>
                <a:ea typeface="微軟正黑體" panose="020B0604030504040204" pitchFamily="34" charset="-120"/>
              </a:endParaRPr>
            </a:p>
          </p:txBody>
        </p:sp>
      </p:grpSp>
      <p:sp>
        <p:nvSpPr>
          <p:cNvPr id="32" name="文字方塊 31"/>
          <p:cNvSpPr txBox="1"/>
          <p:nvPr/>
        </p:nvSpPr>
        <p:spPr>
          <a:xfrm>
            <a:off x="8491041"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05</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1140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D0D270-8142-41E5-9057-8F27611F8E24}"/>
              </a:ext>
            </a:extLst>
          </p:cNvPr>
          <p:cNvSpPr txBox="1"/>
          <p:nvPr/>
        </p:nvSpPr>
        <p:spPr>
          <a:xfrm>
            <a:off x="3500438" y="233712"/>
            <a:ext cx="2171700" cy="507831"/>
          </a:xfrm>
          <a:prstGeom prst="rect">
            <a:avLst/>
          </a:prstGeom>
          <a:noFill/>
        </p:spPr>
        <p:txBody>
          <a:bodyPr wrap="square" rtlCol="0">
            <a:spAutoFit/>
          </a:bodyPr>
          <a:lstStyle/>
          <a:p>
            <a:pPr algn="dist"/>
            <a:r>
              <a:rPr lang="en-US" altLang="zh-CN" sz="2700" b="1" dirty="0"/>
              <a:t>PART TWO</a:t>
            </a:r>
          </a:p>
        </p:txBody>
      </p:sp>
      <p:sp>
        <p:nvSpPr>
          <p:cNvPr id="3" name="文本框 2">
            <a:extLst>
              <a:ext uri="{FF2B5EF4-FFF2-40B4-BE49-F238E27FC236}">
                <a16:creationId xmlns:a16="http://schemas.microsoft.com/office/drawing/2014/main" id="{F4B232C5-177F-4DB1-BBF7-6C17887A179B}"/>
              </a:ext>
            </a:extLst>
          </p:cNvPr>
          <p:cNvSpPr txBox="1"/>
          <p:nvPr/>
        </p:nvSpPr>
        <p:spPr>
          <a:xfrm>
            <a:off x="2911721" y="823965"/>
            <a:ext cx="3500803" cy="369332"/>
          </a:xfrm>
          <a:prstGeom prst="rect">
            <a:avLst/>
          </a:prstGeom>
          <a:noFill/>
        </p:spPr>
        <p:txBody>
          <a:bodyPr wrap="square" rtlCol="0">
            <a:spAutoFit/>
          </a:bodyPr>
          <a:lstStyle/>
          <a:p>
            <a:pPr algn="dist"/>
            <a:r>
              <a:rPr lang="zh-TW" altLang="en-US" b="1" dirty="0">
                <a:latin typeface="微軟正黑體" panose="020B0604030504040204" pitchFamily="34" charset="-120"/>
                <a:ea typeface="微軟正黑體" panose="020B0604030504040204" pitchFamily="34" charset="-120"/>
              </a:rPr>
              <a:t>資料介紹與處理</a:t>
            </a:r>
          </a:p>
        </p:txBody>
      </p:sp>
      <p:sp>
        <p:nvSpPr>
          <p:cNvPr id="9" name="矩形 8"/>
          <p:cNvSpPr/>
          <p:nvPr/>
        </p:nvSpPr>
        <p:spPr>
          <a:xfrm>
            <a:off x="535819" y="1646197"/>
            <a:ext cx="2646878"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綜合所得收入資料</a:t>
            </a:r>
          </a:p>
        </p:txBody>
      </p:sp>
      <p:pic>
        <p:nvPicPr>
          <p:cNvPr id="7170" name="Picture 2" descr="https://lh3.googleusercontent.com/GkLGDbmIVTJ4E6-kUiEXhvvMxR77bwfCteMizqMtOui9R5twRt6Ul54dDXE069BGYoESl-p3Kb7XpHF7Ipanrj6_wGzJF7kmHROeIu9T4RYCWTisnm9o36kVl5S6VwSmEIBuRzgh"/>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15843" r="48681" b="57354"/>
          <a:stretch/>
        </p:blipFill>
        <p:spPr bwMode="auto">
          <a:xfrm>
            <a:off x="491427" y="2190625"/>
            <a:ext cx="8341390" cy="242877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群組 12"/>
          <p:cNvGrpSpPr/>
          <p:nvPr/>
        </p:nvGrpSpPr>
        <p:grpSpPr>
          <a:xfrm>
            <a:off x="3051110" y="2418551"/>
            <a:ext cx="2621028" cy="2428770"/>
            <a:chOff x="4114403" y="2203554"/>
            <a:chExt cx="2621028" cy="2428770"/>
          </a:xfrm>
        </p:grpSpPr>
        <p:sp>
          <p:nvSpPr>
            <p:cNvPr id="10" name="橢圓 9"/>
            <p:cNvSpPr/>
            <p:nvPr/>
          </p:nvSpPr>
          <p:spPr>
            <a:xfrm>
              <a:off x="5775970" y="2203554"/>
              <a:ext cx="959461" cy="2982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a:stCxn id="10" idx="4"/>
            </p:cNvCxnSpPr>
            <p:nvPr/>
          </p:nvCxnSpPr>
          <p:spPr>
            <a:xfrm flipH="1">
              <a:off x="4114403" y="2501826"/>
              <a:ext cx="2141298" cy="213049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文字方塊 13"/>
          <p:cNvSpPr txBox="1"/>
          <p:nvPr/>
        </p:nvSpPr>
        <p:spPr>
          <a:xfrm>
            <a:off x="1654074" y="4942368"/>
            <a:ext cx="2159566" cy="430887"/>
          </a:xfrm>
          <a:prstGeom prst="rect">
            <a:avLst/>
          </a:prstGeom>
          <a:noFill/>
        </p:spPr>
        <p:txBody>
          <a:bodyPr wrap="none" rtlCol="0">
            <a:spAutoFit/>
          </a:bodyPr>
          <a:lstStyle/>
          <a:p>
            <a:r>
              <a:rPr lang="zh-TW" altLang="en-US" sz="2200" b="1" dirty="0">
                <a:latin typeface="微軟正黑體" panose="020B0604030504040204" pitchFamily="34" charset="-120"/>
                <a:ea typeface="微軟正黑體" panose="020B0604030504040204" pitchFamily="34" charset="-120"/>
              </a:rPr>
              <a:t>單位以千為計算</a:t>
            </a:r>
          </a:p>
        </p:txBody>
      </p:sp>
      <p:grpSp>
        <p:nvGrpSpPr>
          <p:cNvPr id="18" name="群組 17"/>
          <p:cNvGrpSpPr/>
          <p:nvPr/>
        </p:nvGrpSpPr>
        <p:grpSpPr>
          <a:xfrm>
            <a:off x="6060397" y="2418551"/>
            <a:ext cx="1210841" cy="2428770"/>
            <a:chOff x="7585023" y="2203554"/>
            <a:chExt cx="1210841" cy="2428770"/>
          </a:xfrm>
        </p:grpSpPr>
        <p:sp>
          <p:nvSpPr>
            <p:cNvPr id="15" name="橢圓 14"/>
            <p:cNvSpPr/>
            <p:nvPr/>
          </p:nvSpPr>
          <p:spPr>
            <a:xfrm>
              <a:off x="7585023" y="2203554"/>
              <a:ext cx="1210841" cy="2473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單箭頭接點 16"/>
            <p:cNvCxnSpPr/>
            <p:nvPr/>
          </p:nvCxnSpPr>
          <p:spPr>
            <a:xfrm flipH="1">
              <a:off x="7708378" y="2450892"/>
              <a:ext cx="518220" cy="218143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文字方塊 19"/>
          <p:cNvSpPr txBox="1"/>
          <p:nvPr/>
        </p:nvSpPr>
        <p:spPr>
          <a:xfrm>
            <a:off x="4851967" y="5016683"/>
            <a:ext cx="3121114" cy="1107996"/>
          </a:xfrm>
          <a:prstGeom prst="rect">
            <a:avLst/>
          </a:prstGeom>
          <a:noFill/>
        </p:spPr>
        <p:txBody>
          <a:bodyPr wrap="square" rtlCol="0">
            <a:spAutoFit/>
          </a:bodyPr>
          <a:lstStyle/>
          <a:p>
            <a:r>
              <a:rPr lang="zh-TW" altLang="en-US" sz="2200" b="1" dirty="0">
                <a:latin typeface="微軟正黑體" panose="020B0604030504040204" pitchFamily="34" charset="-120"/>
                <a:ea typeface="微軟正黑體" panose="020B0604030504040204" pitchFamily="34" charset="-120"/>
              </a:rPr>
              <a:t>綜合所得總額除以納稅單位，表示平均每一單位的綜合所得收入。</a:t>
            </a:r>
          </a:p>
        </p:txBody>
      </p:sp>
      <p:grpSp>
        <p:nvGrpSpPr>
          <p:cNvPr id="4" name="群組 3"/>
          <p:cNvGrpSpPr/>
          <p:nvPr/>
        </p:nvGrpSpPr>
        <p:grpSpPr>
          <a:xfrm>
            <a:off x="103819" y="1288092"/>
            <a:ext cx="432000" cy="432000"/>
            <a:chOff x="301726" y="2267118"/>
            <a:chExt cx="432000" cy="432000"/>
          </a:xfrm>
        </p:grpSpPr>
        <p:sp>
          <p:nvSpPr>
            <p:cNvPr id="21" name="橢圓 20"/>
            <p:cNvSpPr/>
            <p:nvPr/>
          </p:nvSpPr>
          <p:spPr>
            <a:xfrm>
              <a:off x="301726" y="2267118"/>
              <a:ext cx="432000" cy="432000"/>
            </a:xfrm>
            <a:prstGeom prst="ellipse">
              <a:avLst/>
            </a:prstGeom>
            <a:solidFill>
              <a:srgbClr val="2C6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337726" y="2303118"/>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C6B5A"/>
                  </a:solidFill>
                </a:rPr>
                <a:t>1</a:t>
              </a:r>
              <a:endParaRPr lang="zh-TW" altLang="en-US" dirty="0">
                <a:solidFill>
                  <a:srgbClr val="2C6B5A"/>
                </a:solidFill>
              </a:endParaRPr>
            </a:p>
          </p:txBody>
        </p:sp>
      </p:grpSp>
      <p:sp>
        <p:nvSpPr>
          <p:cNvPr id="19" name="文字方塊 18"/>
          <p:cNvSpPr txBox="1"/>
          <p:nvPr/>
        </p:nvSpPr>
        <p:spPr>
          <a:xfrm>
            <a:off x="8481710" y="47362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06</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5643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428A0E87-7F5D-44AD-90C5-493AC945527C"/>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OeJc0s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DniXNL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OeJc0u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54lzSy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54lzS2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aWGeSz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aWGeS5r5lmRrAAAAawAAABwAAAB1bml2ZXJzYWwvbG9jYWxfc2V0dGluZ3MueG1ss7GvyM1RKEstKs7Mz7NVMtQzUFJIzUvOT8nMS7dVCg1x07VQUiguScxLSczJz0u1VcrLV1Kwt+OyyclPTswJTi0pASosVijISaxMLQpJzQUySlL9EnOBKp/tmfJ8ya5n09qfr9ivpG/HBQ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aWGeS7CHI/RsAQAA9wIAACkAAAB1bml2ZXJzYWwvc2tpbl9jdXN0b21pemF0aW9uX3NldHRpbmdzLnhtbI1S20okMRB99yuCPzBJKreGdiC3lnlR0QGfm+ns0qyml07EZcnHm3Z3GEdHNPVUdU6doiqnTb/GaJ9Snh7Hv30ep3gXch7jz7Q+Q6jdTQ/TfDOHFHJaHSr3Yxym5038MS21Wk25j0M/D3ZB0xqj7vUhJbVyqmbMMIok89Qr5Dy3FWvANWAr5iix7eqdxD/dOexCzKdV29UR+rFhE1OY8yYO4c8ajtlvoeMNLud+GCsvrQVbouynFseWQIxwyX2hGgAEstwRh4uUjdQEecw4hmIUBQqIcE4aUYikHGrWNaKqMN8IxCRj1BXqae1GWhtHbZHQEKLrNK8aW7rOSIwRIQSYK1xAZzCqbKgaGtRyQHBgQBRtNFGAOtuZjhXvvLAcKeoFxoUZAxgfjnvY7u25DtVvr7M/5xeCJ7/gJLp4a3XCXO3uaZ4reRsefz/0OaBxuDi/ufV3/mqrt5vrq/P/vnz18J61mLVu/am3XwBQSwMEFAACAAgAamGeSyTg/xfEDAAAYxkAABcAAAB1bml2ZXJzYWwvdW5pdmVyc2FsLnBuZ+1XaVxT55o/isVOLSBqCrI7ttJFxKgBFJO4AOIom4QisouWyy7IIQYI0UtbBEXa3lvwgiESLAHCTkMwAUJF4NYYUFnCYqSCISSHJGAgIWSbg/bOb2a+zefhw/md8/zf9z3P+n/Oc/L9fU+ZfGT1EQAAJqe9Pc4BgBECADbe/NAYRox/4u+Gbxuunjt1AmgYsBHDwqbY4z7HAaC5aIs2+gNY/rcr3iFXAcC0Z+3a0J9SfQkALFdOexzHXYuQCs7QLwnH+1/rz+YA2GNVJ4ynP3Xbnr8b8bEH7vElhy83eVSctvmi4HNfj022f9n/1/s3HbYN52/e+mLgqGeNq0pJnKAFT4EThvAJ9uqFKwHshPqgoISRaCynNojtXFclLkvpCiEqx2Ppfhj1m8eb7bNhc648NK+1qLWeFafhshd7LaRPYOzMiFnMkfyCMyX7GFs2AkBdoG3qNsQUyUBkw4vdLiPbLSR3q5P3/PmMWZ2rzPiXwNoJb2Fvg0NyzAMHP5oHbAAADw/Y8a3m6+A6uA6ug+vgOrgOroPr4Dq4Dv4/BPdla6TMrwDg+tD/8UfhDS5gcZkf2RiRoxaOzBRhuzLnKvK+xk8RVShacrCgi0UGs9hSAIjqJDzlFzIHbrF0wu8sIsYSws5zR4/E6GQtgzCUZ2Mht0VEwu+QvMqSJ6XMM2qTUwSy5CwAaJ+gUXIyeV2Ee9Wp0UmhTF7rhdmOQgI+QCXeN8lp7KycFtMoySl/MBqS8Ux0jYhC0nu4poj9SKtDkr/5YR5KtCS9gkLn6KQpjvrFIlIYitJDMOhUznJNcARBWEBQ6M5xeYpvQEqhsGtVQv9qtlCB74zko70Gpo+0OalKONrLMxlVs3j2wHTJ3/12bzClvbqN7rtvqderOMxJNP0yCyw6LmDG6r7XvApIjbhVv2ZHvtU9wZUeE0cjRrL+RT3zVeYIAfEpmGMSxZXnqNh/GxKm2XhJNQX5EyL8y9R+YVP1DU278xM5yaBhHD8PjcTVh3ILCcvt1TcyedbYQSiD1f/PkLD+KmF8KPQWag5TiJYHnlRgX9dxlXGfdo9Xu8bbEd78qFxW3k2fxECjh/eA9hRhWVrWKU985cCt5CxfunE0qp0+ZPUA5D6NPzZhsiIhiwkOwSUMrvBHug5j9gwKX/0of5VweKHhep2mNqdhq41q/OZPzWFouz7HYJQ3BRvUvthnPbl/5yjayzfLlmEyI/LhjrgU9SsqqNP8lW8V/hSvjWEpku1/yEDl2HsrXMBI/GSOFXX6733R/872OmbyH6Ibr49galaWh4ktHfL4hXAad4xO6ad9iFqwz121uld0+cm1o8PXieqak7qsISJbhkybgKopUCor6aG5hYIQK13TtPW9pvMaGUppCU5i1zQtsxV1XZG7vjwRc53PKxtx/03h3ku2+ucdfM/hDlmXdUCzTRR/kHuDsJNrNnOALWSaTMAJfgGNgQ+TmM7P0fZmFexkICMw75GNQvV5MYu4H36pF2iJY+o02xAVyG5ollecywox+TSh6/4KCKoEKTsRAqFFQDNbxtowxkOSkA+HpLkhzIHmWmzZpDSXeLPgmeUfoOL7Iw8uCw4gdoB7s/B70XlBeft5u1xJNOqAfZ7bz2p3ROuFHBsMrk9lK+lIDempkuMSM28/4DdDadSNf6wuj4amMBrp/XWTZq3J5BiljC1v00QHc0Jwe2nhos9Y0tPSbQjEx5AeF2uC67e4lCeMKuqp1oXlQqlTw0TkowpjKcjBLRUuWP8YQItZQDcGlhw0G01wwDa22owNtsGJvGq73P5S1BaWELAooTe2iVIyfeYarK/zTHUWqw1Bgq67IGTTuuT8RUGBv8mzvqgksrDCscdtPi5uUpiaER/Jf+152ePx3WAjNbIRY2spGowctvsNWVwmZ5sDYA452aqJr3tFjoTrBfzHblzGQ6eyR3tG0Pb8GgtGEVZ/TXqVJFD/Agfe5Yw+O7Fzw69Lw4F+4eWRnNBZgnPn0gtJvmP5efTqXGWoM+2oZr61xLkyp5z/BRiCavQtUbSJlb11obFlLCdGoYIw4zKaMcxJcJdMkUsjNY055aqYGm69AlK96Rh4Eafs/SGbcwIHbOaj7d2XT6zwXKe0hoMGCf879a9D4a4ANNK8JIDEDaM+MVHhjRBUZYZZiYKEw2VnUSRt8vkc6lu1iEK5hzWe18wp+9e0InlGGqu5QVGh6wCrZjb4yghu8mgbc2NlVTPWxQckMp7GkZUaBHWjW7tM7ZZYWszl0chwqcwRV17nSRPEmHgrI8E5JJLiSr1oN/c1EMZKF7/RmhuheCWtSwPu8nt7D5I+8odGcdFIZzY9mfKUBbbtDEyacksJx91Wk5t9k/Df9d6svXy0UMeOmyJ7oV1YxJb8asC0IQtjWlaF5LhL0/kmx+R79ROBPtwN0pWl+zkyKrUD5rCjqOhGhk+Zcd+MQHPYwas7Pc9TSp10hCssaTYuURFHpd7WuRVHynrSqqur+72Yfi7miO7fwMH+6KFDs/j3XoCNlZraGmMOqt1p9ycS8nIp1iwzwT+smHubK64iOKAxAsupfstcmXBXAFui/H0tYKVw62obUY44boGoFw879UR9i/NRONq3nvT0FCt/30O9mAs3vym6IyX77ZsNSLoiPoJpeoXxLnh9Wtm7LHXKwPRIqGrxsxnknO1x/0CTNkizA1VV6kwbaPxtMVG/4+Jjb/IoCzXy+niMvotFPACNjldVsQQx7AR3vmdvB/mXtoSuOnUTrRQ7aO3Ra/iTRWLc/uHc5SKSdkbSSNJBkuZ+O/ajXDNMO0vaNulbbG7RFK7KtnHxicnBT4hhdrwK0crHUTwK7vYNxX7jzpntecjuCNP7CRMu+8s53UdNiRf03z0gpmsujda3+vjEuPepjkmmUIXEg3p0I7/GoSZu07iW+FP0/FTrnYLMRHjf9oDmBYpBGwuKyPjyb0+i/fkPry1O/36AkVg/FP7JQuv/rKBO/Sr0roImDt0P9/LcmefkZFgd2mc0o95eBOZtkta+z2W81SSS9MJ/CBMQQHk2jOMOIFGmOitTBGJ5bO5dvCsw+e2i8qyJH+aGWxi++JDuQZYoJrYjF1VFeLWiclurn+7MNZpqMln0UheTv7CrLfP2jRwynkCBeVgn56zsEwFDb4fuEEFNzDtPFUkNzdN3iwOQKTP+z/01NKVnDSWB3CxAXJpp4e6iUu22C/RjXrizEqy+tqe0+HUTz4n5siVzsdciWN6pshM9vTqIxqfdtYZGtoSpssdPqbLDaBEO/e7uAi0oKoFdPy+HGjmYZQvyGZNvXE1kEN7bqVW7xQfl3aA4lTg8CD2FRhyyYJK+pI1Ii+Be7AKyizWVprm1in7axyhSYs85p0DNg5wIO9mhfbS+8pmOZtJQt5Wk2b8oP5mUuPvLPcsfzK+a9h6wkgwQFTxXv+FBrtrs6EK3pEsjS9hcH6Zh3TgULCl31syVF5UN37rQ6Z2hcOncsxaob2IXDUH3Tr3vmGx4/GEKLNgrPOo081nS4LxyMgVLKEk3/b72sdDh14GykhpYY5d6ll48kz1n/DysJqtrvjILY3cCLwASVW+5zsz/1vWXhvyYcNenXkyD6pkR5lt+sf62WJjmKkgPZNvwu5K38n5mibgYlmhm15ohye8GAcbyeVATNVp/tU7SiCYrm2jHcWc9epdrrD2u/iJTtxTJ1Nc+FIBGTWXOHO2B1Zxewp8fr1VY2SSxySwAKTYl1cr9926u4MqD3LTibOhPM2f4K58F8Z/DbGTTYyRs/ljMcJKhLlRk2Ql/raRK+Rk4v349GZHDOVIGf5/ZMUgk1K5SM3Rx44T7T9TPTagPz63l1pY2jnYcPJe593MAq0FFtDZ+IGgbZIF3eCF62Uv3Lweg/ovsjlvqNT5eAhi3v0/SL+Rh68oJs//I6H7CkEqZU13xAO9nGQtqUML+nCQ9iCgJf2eW5ozBUJAg2GeIWQrRFs3wW4b0pB3QvC1CxIjAOzVjDerBUIOrNMQpFEov+UBLvcM/+ti5hvW01e2THdcjbTSqrzJ2WtgpHF3yrh1Mlle7FZm1EDNexlKIGW8FBRo5h1N48/V07y1H7nvWAIAoqDP66u3oZqh94XxPbZt4a0qf1BYh9Je72T2Ke9Vb510tDx6OtgdZHxfk2eesvGn6odTxc+B6DFjel80ew4dd60wxYHwRCP4tfiRJ94ZzvRGLcn/f/wAgLOV/zd8/boFH63B3I3iiLpPkb8FqF066b/+XoFsK/C+BbvDB1MMHlEG2AUOnccNLUwY9M3wrvFqzGn22pJJaZU/Spi7rVFPMr+CRHueMc9UeqP/asNk8bFOh9WHvr+GzwGlPX4+GE1F//U9QSwMEFAACAAgAamGeS3Br3rpLAAAAagAAABsAAAB1bml2ZXJzYWwvdW5pdmVyc2FsLnBuZy54bWyzsa/IzVEoSy0qzszPs1Uy1DNQsrfj5bIpKEoty0wtV6gAigEFIUBJoRLINUJwyzNTSjJslczNTBFiGamZ6Rkltkqm5iZwQX2gkQBQSwECAAAUAAIACADniXNLFQ6tKGQEAAAHEQAAHQAAAAAAAAABAAAAAAAAAAAAdW5pdmVyc2FsL2NvbW1vbl9tZXNzYWdlcy5sbmdQSwECAAAUAAIACADniXNLCH4LIykDAACGDAAAJwAAAAAAAAABAAAAAACfBAAAdW5pdmVyc2FsL2ZsYXNoX3B1Ymxpc2hpbmdfc2V0dGluZ3MueG1sUEsBAgAAFAACAAgA54lzS7X8CWS6AgAAVQoAACEAAAAAAAAAAQAAAAAADQgAAHVuaXZlcnNhbC9mbGFzaF9za2luX3NldHRpbmdzLnhtbFBLAQIAABQAAgAIAOeJc0sqlg9n/gIAAJcLAAAmAAAAAAAAAAEAAAAAAAYLAAB1bml2ZXJzYWwvaHRtbF9wdWJsaXNoaW5nX3NldHRpbmdzLnhtbFBLAQIAABQAAgAIAOeJc0tocVKRmgEAAB8GAAAfAAAAAAAAAAEAAAAAAEgOAAB1bml2ZXJzYWwvaHRtbF9za2luX3NldHRpbmdzLmpzUEsBAgAAFAACAAgAaWGeSz08L9HBAAAA5QEAABoAAAAAAAAAAQAAAAAAHxAAAHVuaXZlcnNhbC9pMThuX3ByZXNldHMueG1sUEsBAgAAFAACAAgAaWGeS5r5lmRrAAAAawAAABwAAAAAAAAAAQAAAAAAGBEAAHVuaXZlcnNhbC9sb2NhbF9zZXR0aW5ncy54bWxQSwECAAAUAAIACABElFdHI7RO+/sCAACwCAAAFAAAAAAAAAABAAAAAAC9EQAAdW5pdmVyc2FsL3BsYXllci54bWxQSwECAAAUAAIACABpYZ5LsIcj9GwBAAD3AgAAKQAAAAAAAAABAAAAAADqFAAAdW5pdmVyc2FsL3NraW5fY3VzdG9taXphdGlvbl9zZXR0aW5ncy54bWxQSwECAAAUAAIACABqYZ5LJOD/F8QMAABjGQAAFwAAAAAAAAAAAAAAAACdFgAAdW5pdmVyc2FsL3VuaXZlcnNhbC5wbmdQSwECAAAUAAIACABqYZ5LcGveuksAAABqAAAAGwAAAAAAAAABAAAAAACWIwAAdW5pdmVyc2FsL3VuaXZlcnNhbC5wbmcueG1sUEsFBgAAAAALAAsASQMAABokAAAAAA=="/>
  <p:tag name="ISPRING_PRESENTATION_TITLE" val="42"/>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1243</TotalTime>
  <Words>2539</Words>
  <Application>Microsoft Office PowerPoint</Application>
  <PresentationFormat>如螢幕大小 (4:3)</PresentationFormat>
  <Paragraphs>386</Paragraphs>
  <Slides>45</Slides>
  <Notes>34</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45</vt:i4>
      </vt:variant>
    </vt:vector>
  </HeadingPairs>
  <TitlesOfParts>
    <vt:vector size="56" baseType="lpstr">
      <vt:lpstr>Adobe 繁黑體 Std B</vt:lpstr>
      <vt:lpstr>Algerian</vt:lpstr>
      <vt:lpstr>Calibri</vt:lpstr>
      <vt:lpstr>新細明體</vt:lpstr>
      <vt:lpstr>Calibri Light</vt:lpstr>
      <vt:lpstr>Arial</vt:lpstr>
      <vt:lpstr>微軟正黑體</vt:lpstr>
      <vt:lpstr>Times New Roman</vt:lpstr>
      <vt:lpstr>等线</vt:lpstr>
      <vt:lpstr>楷体</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TTC</cp:lastModifiedBy>
  <cp:revision>394</cp:revision>
  <dcterms:created xsi:type="dcterms:W3CDTF">2017-08-18T03:02:00Z</dcterms:created>
  <dcterms:modified xsi:type="dcterms:W3CDTF">2021-01-07T18:18:39Z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